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4"/>
  </p:notesMasterIdLst>
  <p:handoutMasterIdLst>
    <p:handoutMasterId r:id="rId45"/>
  </p:handoutMasterIdLst>
  <p:sldIdLst>
    <p:sldId id="367" r:id="rId2"/>
    <p:sldId id="368" r:id="rId3"/>
    <p:sldId id="345" r:id="rId4"/>
    <p:sldId id="346" r:id="rId5"/>
    <p:sldId id="347" r:id="rId6"/>
    <p:sldId id="350" r:id="rId7"/>
    <p:sldId id="348" r:id="rId8"/>
    <p:sldId id="384" r:id="rId9"/>
    <p:sldId id="383" r:id="rId10"/>
    <p:sldId id="369" r:id="rId11"/>
    <p:sldId id="349" r:id="rId12"/>
    <p:sldId id="351" r:id="rId13"/>
    <p:sldId id="379" r:id="rId14"/>
    <p:sldId id="380" r:id="rId15"/>
    <p:sldId id="362" r:id="rId16"/>
    <p:sldId id="385" r:id="rId17"/>
    <p:sldId id="361" r:id="rId18"/>
    <p:sldId id="386" r:id="rId19"/>
    <p:sldId id="387" r:id="rId20"/>
    <p:sldId id="353" r:id="rId21"/>
    <p:sldId id="389" r:id="rId22"/>
    <p:sldId id="388" r:id="rId23"/>
    <p:sldId id="381" r:id="rId24"/>
    <p:sldId id="370" r:id="rId25"/>
    <p:sldId id="354" r:id="rId26"/>
    <p:sldId id="355" r:id="rId27"/>
    <p:sldId id="391" r:id="rId28"/>
    <p:sldId id="393" r:id="rId29"/>
    <p:sldId id="364" r:id="rId30"/>
    <p:sldId id="394" r:id="rId31"/>
    <p:sldId id="356" r:id="rId32"/>
    <p:sldId id="371" r:id="rId33"/>
    <p:sldId id="366" r:id="rId34"/>
    <p:sldId id="363" r:id="rId35"/>
    <p:sldId id="372" r:id="rId36"/>
    <p:sldId id="373" r:id="rId37"/>
    <p:sldId id="374" r:id="rId38"/>
    <p:sldId id="375" r:id="rId39"/>
    <p:sldId id="376" r:id="rId40"/>
    <p:sldId id="377" r:id="rId41"/>
    <p:sldId id="392" r:id="rId42"/>
    <p:sldId id="358" r:id="rId43"/>
  </p:sldIdLst>
  <p:sldSz cx="9144000" cy="6858000" type="screen4x3"/>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96980" autoAdjust="0"/>
  </p:normalViewPr>
  <p:slideViewPr>
    <p:cSldViewPr>
      <p:cViewPr>
        <p:scale>
          <a:sx n="79" d="100"/>
          <a:sy n="79" d="100"/>
        </p:scale>
        <p:origin x="-1134"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r>
              <a:rPr lang="nl-BE" smtClean="0"/>
              <a:t>27/05/2016</a:t>
            </a:r>
            <a:endParaRPr lang="nl-BE"/>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59F365CA-77E4-4D6E-994D-3951140FCF00}" type="slidenum">
              <a:rPr lang="nl-BE" smtClean="0"/>
              <a:t>‹nº›</a:t>
            </a:fld>
            <a:endParaRPr lang="nl-BE"/>
          </a:p>
        </p:txBody>
      </p:sp>
    </p:spTree>
    <p:extLst>
      <p:ext uri="{BB962C8B-B14F-4D97-AF65-F5344CB8AC3E}">
        <p14:creationId xmlns:p14="http://schemas.microsoft.com/office/powerpoint/2010/main" val="62435078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r>
              <a:rPr lang="nl-BE" smtClean="0"/>
              <a:t>27/05/2016</a:t>
            </a:r>
            <a:endParaRPr lang="nl-BE"/>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D33A37EE-13C2-4708-998A-62695989171F}" type="slidenum">
              <a:rPr lang="nl-BE" smtClean="0"/>
              <a:t>‹nº›</a:t>
            </a:fld>
            <a:endParaRPr lang="nl-BE"/>
          </a:p>
        </p:txBody>
      </p:sp>
    </p:spTree>
    <p:extLst>
      <p:ext uri="{BB962C8B-B14F-4D97-AF65-F5344CB8AC3E}">
        <p14:creationId xmlns:p14="http://schemas.microsoft.com/office/powerpoint/2010/main" val="56221450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D33A37EE-13C2-4708-998A-62695989171F}" type="slidenum">
              <a:rPr lang="nl-BE" smtClean="0"/>
              <a:t>33</a:t>
            </a:fld>
            <a:endParaRPr lang="nl-BE"/>
          </a:p>
        </p:txBody>
      </p:sp>
      <p:sp>
        <p:nvSpPr>
          <p:cNvPr id="5" name="Date Placeholder 4"/>
          <p:cNvSpPr>
            <a:spLocks noGrp="1"/>
          </p:cNvSpPr>
          <p:nvPr>
            <p:ph type="dt" idx="11"/>
          </p:nvPr>
        </p:nvSpPr>
        <p:spPr/>
        <p:txBody>
          <a:bodyPr/>
          <a:lstStyle/>
          <a:p>
            <a:r>
              <a:rPr lang="nl-BE" smtClean="0"/>
              <a:t>27/05/2016</a:t>
            </a:r>
            <a:endParaRPr lang="nl-BE"/>
          </a:p>
        </p:txBody>
      </p:sp>
    </p:spTree>
    <p:extLst>
      <p:ext uri="{BB962C8B-B14F-4D97-AF65-F5344CB8AC3E}">
        <p14:creationId xmlns:p14="http://schemas.microsoft.com/office/powerpoint/2010/main" val="3163006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C5D1684B-8173-4C52-9843-8C07D01C9949}" type="datetimeFigureOut">
              <a:rPr lang="nl-NL" smtClean="0"/>
              <a:pPr/>
              <a:t>22-4-2019</a:t>
            </a:fld>
            <a:endParaRPr lang="nl-N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6A8E1FF-6277-41CC-8759-15641553BC3E}" type="slidenum">
              <a:rPr lang="nl-NL" smtClean="0"/>
              <a:pPr/>
              <a:t>‹nº›</a:t>
            </a:fld>
            <a:endParaRPr lang="nl-NL"/>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nchor="ct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C5D1684B-8173-4C52-9843-8C07D01C9949}" type="datetimeFigureOut">
              <a:rPr lang="nl-NL" smtClean="0"/>
              <a:pPr/>
              <a:t>22-4-2019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6A8E1FF-6277-41CC-8759-15641553BC3E}" type="slidenum">
              <a:rPr lang="nl-NL" smtClean="0"/>
              <a:pPr/>
              <a:t>‹nº›</a:t>
            </a:fld>
            <a:endParaRPr lang="nl-NL"/>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C5D1684B-8173-4C52-9843-8C07D01C9949}" type="datetimeFigureOut">
              <a:rPr lang="nl-NL" smtClean="0"/>
              <a:pPr/>
              <a:t>22-4-2019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6A8E1FF-6277-41CC-8759-15641553BC3E}" type="slidenum">
              <a:rPr lang="nl-NL" smtClean="0"/>
              <a:pPr/>
              <a:t>‹nº›</a:t>
            </a:fld>
            <a:endParaRPr lang="nl-NL"/>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C5D1684B-8173-4C52-9843-8C07D01C9949}" type="datetimeFigureOut">
              <a:rPr lang="nl-NL" smtClean="0"/>
              <a:pPr/>
              <a:t>22-4-2019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6A8E1FF-6277-41CC-8759-15641553BC3E}" type="slidenum">
              <a:rPr lang="nl-NL" smtClean="0"/>
              <a:pPr/>
              <a:t>‹nº›</a:t>
            </a:fld>
            <a:endParaRPr lang="nl-NL"/>
          </a:p>
        </p:txBody>
      </p:sp>
      <p:sp>
        <p:nvSpPr>
          <p:cNvPr id="11" name="Title 10"/>
          <p:cNvSpPr>
            <a:spLocks noGrp="1"/>
          </p:cNvSpPr>
          <p:nvPr>
            <p:ph type="title"/>
          </p:nvPr>
        </p:nvSpPr>
        <p:spPr/>
        <p:txBody>
          <a:bodyPr/>
          <a:lstStyle/>
          <a:p>
            <a:r>
              <a:rPr lang="nl-NL" smtClean="0"/>
              <a:t>Klik om de stijl te bewerken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C5D1684B-8173-4C52-9843-8C07D01C9949}" type="datetimeFigureOut">
              <a:rPr lang="nl-NL" smtClean="0"/>
              <a:pPr/>
              <a:t>22-4-2019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6A8E1FF-6277-41CC-8759-15641553BC3E}" type="slidenum">
              <a:rPr lang="nl-NL" smtClean="0"/>
              <a:pPr/>
              <a:t>‹nº›</a:t>
            </a:fld>
            <a:endParaRPr lang="nl-NL"/>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D1684B-8173-4C52-9843-8C07D01C9949}" type="datetimeFigureOut">
              <a:rPr lang="nl-NL" smtClean="0"/>
              <a:pPr/>
              <a:t>22-4-2019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6A8E1FF-6277-41CC-8759-15641553BC3E}" type="slidenum">
              <a:rPr lang="nl-NL" smtClean="0"/>
              <a:pPr/>
              <a:t>‹nº›</a:t>
            </a:fld>
            <a:endParaRPr lang="nl-NL"/>
          </a:p>
        </p:txBody>
      </p:sp>
      <p:sp>
        <p:nvSpPr>
          <p:cNvPr id="12" name="Title 11"/>
          <p:cNvSpPr>
            <a:spLocks noGrp="1"/>
          </p:cNvSpPr>
          <p:nvPr>
            <p:ph type="title"/>
          </p:nvPr>
        </p:nvSpPr>
        <p:spPr/>
        <p:txBody>
          <a:bodyPr/>
          <a:lstStyle>
            <a:lvl1pPr>
              <a:defRPr>
                <a:solidFill>
                  <a:schemeClr val="tx2"/>
                </a:solidFill>
              </a:defRPr>
            </a:lvl1pPr>
          </a:lstStyle>
          <a:p>
            <a:r>
              <a:rPr lang="nl-NL" smtClean="0"/>
              <a:t>Klik om de stijl te bewerken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C5D1684B-8173-4C52-9843-8C07D01C9949}" type="datetimeFigureOut">
              <a:rPr lang="nl-NL" smtClean="0"/>
              <a:pPr/>
              <a:t>22-4-2019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6A8E1FF-6277-41CC-8759-15641553BC3E}" type="slidenum">
              <a:rPr lang="nl-NL" smtClean="0"/>
              <a:pPr/>
              <a:t>‹nº›</a:t>
            </a:fld>
            <a:endParaRPr lang="nl-NL"/>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C5D1684B-8173-4C52-9843-8C07D01C9949}" type="datetimeFigureOut">
              <a:rPr lang="nl-NL" smtClean="0"/>
              <a:pPr/>
              <a:t>22-4-2019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D6A8E1FF-6277-41CC-8759-15641553BC3E}" type="slidenum">
              <a:rPr lang="nl-NL" smtClean="0"/>
              <a:pPr/>
              <a:t>‹nº›</a:t>
            </a:fld>
            <a:endParaRPr lang="nl-NL"/>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1684B-8173-4C52-9843-8C07D01C9949}" type="datetimeFigureOut">
              <a:rPr lang="nl-NL" smtClean="0"/>
              <a:pPr/>
              <a:t>22-4-2019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D6A8E1FF-6277-41CC-8759-15641553BC3E}" type="slidenum">
              <a:rPr lang="nl-NL" smtClean="0"/>
              <a:pPr/>
              <a:t>‹nº›</a:t>
            </a:fld>
            <a:endParaRPr lang="nl-N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nl-NL" smtClean="0"/>
              <a:t>Klik om de stijl te bewerken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C5D1684B-8173-4C52-9843-8C07D01C9949}" type="datetimeFigureOut">
              <a:rPr lang="nl-NL" smtClean="0"/>
              <a:pPr/>
              <a:t>22-4-2019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6A8E1FF-6277-41CC-8759-15641553BC3E}" type="slidenum">
              <a:rPr lang="nl-NL" smtClean="0"/>
              <a:pPr/>
              <a:t>‹nº›</a:t>
            </a:fld>
            <a:endParaRPr lang="nl-NL"/>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nl-NL" smtClean="0"/>
              <a:t>Klik om de stijl te bewerken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the pictogram als u een afbeelding wilt toevoegen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C5D1684B-8173-4C52-9843-8C07D01C9949}" type="datetimeFigureOut">
              <a:rPr lang="nl-NL" smtClean="0"/>
              <a:pPr/>
              <a:t>22-4-2019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6A8E1FF-6277-41CC-8759-15641553BC3E}" type="slidenum">
              <a:rPr lang="nl-NL" smtClean="0"/>
              <a:pPr/>
              <a:t>‹nº›</a:t>
            </a:fld>
            <a:endParaRPr lang="nl-NL"/>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C5D1684B-8173-4C52-9843-8C07D01C9949}" type="datetimeFigureOut">
              <a:rPr lang="nl-NL" smtClean="0"/>
              <a:pPr/>
              <a:t>22-4-2019</a:t>
            </a:fld>
            <a:endParaRPr lang="nl-NL"/>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nl-NL"/>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D6A8E1FF-6277-41CC-8759-15641553BC3E}" type="slidenum">
              <a:rPr lang="nl-NL" smtClean="0"/>
              <a:pPr/>
              <a:t>‹nº›</a:t>
            </a:fld>
            <a:endParaRPr lang="nl-NL"/>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http://nibiryukov.narod.ru/nb_pinacoteca/nb_pinacoteca_sculpture/nb_sculpture_schmalz_timothy_st_augustine_and_monica.jpg"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http://www.cartusiana.org/files/images/Kartuizer%20overhandigt%20regel%20aan%20de%20H.%20Augustinus%20&#8211;%20%20Sint-Kruis.preview.JPG" TargetMode="Externa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heiligen.net/heiligen/08/28/08-28-0430-augustinus_0.php?JPG=27"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0" y="0"/>
            <a:ext cx="9144000" cy="2708920"/>
          </a:xfrm>
        </p:spPr>
        <p:txBody>
          <a:bodyPr>
            <a:noAutofit/>
          </a:bodyPr>
          <a:lstStyle/>
          <a:p>
            <a:r>
              <a:rPr lang="pt-BR" sz="3600" b="1" dirty="0"/>
              <a:t>Dinâmica do coração: Resiliência e unidade da pessoa humana e da comunidade segundo Agostinho de </a:t>
            </a:r>
            <a:r>
              <a:rPr lang="pt-BR" sz="3600" b="1" dirty="0" err="1"/>
              <a:t>Hipona</a:t>
            </a:r>
            <a:r>
              <a:rPr lang="en-US" sz="2400" dirty="0" smtClean="0">
                <a:effectLst/>
              </a:rPr>
              <a:t/>
            </a:r>
            <a:br>
              <a:rPr lang="en-US" sz="2400" dirty="0" smtClean="0">
                <a:effectLst/>
              </a:rPr>
            </a:br>
            <a:endParaRPr lang="nl-NL" sz="2400" dirty="0"/>
          </a:p>
        </p:txBody>
      </p:sp>
      <p:pic>
        <p:nvPicPr>
          <p:cNvPr id="8" name="Picture 4" descr="kleurbeeld A"/>
          <p:cNvPicPr>
            <a:picLocks noChangeAspect="1" noChangeArrowheads="1"/>
          </p:cNvPicPr>
          <p:nvPr/>
        </p:nvPicPr>
        <p:blipFill rotWithShape="1">
          <a:blip r:embed="rId2" cstate="print"/>
          <a:srcRect l="18156" t="3312" r="23257" b="6800"/>
          <a:stretch/>
        </p:blipFill>
        <p:spPr bwMode="auto">
          <a:xfrm>
            <a:off x="3276399" y="2708920"/>
            <a:ext cx="2361785" cy="5063077"/>
          </a:xfrm>
          <a:prstGeom prst="rect">
            <a:avLst/>
          </a:prstGeom>
          <a:noFill/>
          <a:ln w="9525">
            <a:noFill/>
            <a:miter lim="800000"/>
            <a:headEnd/>
            <a:tailEnd/>
          </a:ln>
        </p:spPr>
      </p:pic>
      <p:sp>
        <p:nvSpPr>
          <p:cNvPr id="6" name="Rechthoek 8"/>
          <p:cNvSpPr>
            <a:spLocks noChangeArrowheads="1"/>
          </p:cNvSpPr>
          <p:nvPr/>
        </p:nvSpPr>
        <p:spPr bwMode="auto">
          <a:xfrm>
            <a:off x="0" y="6488668"/>
            <a:ext cx="9144000" cy="369332"/>
          </a:xfrm>
          <a:prstGeom prst="rect">
            <a:avLst/>
          </a:prstGeom>
          <a:noFill/>
          <a:ln w="9525">
            <a:noFill/>
            <a:miter lim="800000"/>
            <a:headEnd/>
            <a:tailEnd/>
          </a:ln>
        </p:spPr>
        <p:txBody>
          <a:bodyPr wrap="square">
            <a:spAutoFit/>
          </a:bodyPr>
          <a:lstStyle/>
          <a:p>
            <a:pPr algn="ctr"/>
            <a:r>
              <a:rPr lang="nl-NL" i="1" dirty="0" smtClean="0">
                <a:latin typeface="Times New Roman" pitchFamily="18" charset="0"/>
                <a:cs typeface="Times New Roman" pitchFamily="18" charset="0"/>
              </a:rPr>
              <a:t>Agostinho com o coração queimando e a Bíblia,</a:t>
            </a:r>
            <a:r>
              <a:rPr lang="nl-NL" dirty="0" smtClean="0">
                <a:latin typeface="Times New Roman" pitchFamily="18" charset="0"/>
                <a:cs typeface="Times New Roman" pitchFamily="18" charset="0"/>
              </a:rPr>
              <a:t>,</a:t>
            </a:r>
            <a:r>
              <a:rPr lang="nl-NL" i="1" dirty="0" smtClean="0">
                <a:latin typeface="Times New Roman" pitchFamily="18" charset="0"/>
                <a:cs typeface="Times New Roman" pitchFamily="18" charset="0"/>
              </a:rPr>
              <a:t> </a:t>
            </a:r>
            <a:r>
              <a:rPr lang="nl-BE" dirty="0" smtClean="0">
                <a:latin typeface="Times New Roman" pitchFamily="18" charset="0"/>
                <a:cs typeface="Times New Roman" pitchFamily="18" charset="0"/>
              </a:rPr>
              <a:t>Boskapel</a:t>
            </a:r>
            <a:r>
              <a:rPr lang="nl-BE" dirty="0">
                <a:latin typeface="Times New Roman" pitchFamily="18" charset="0"/>
                <a:cs typeface="Times New Roman" pitchFamily="18" charset="0"/>
              </a:rPr>
              <a:t>, Nijmegen</a:t>
            </a:r>
            <a:endParaRPr lang="nl-NL" dirty="0">
              <a:latin typeface="Times New Roman" pitchFamily="18" charset="0"/>
              <a:cs typeface="Times New Roman" pitchFamily="18" charset="0"/>
            </a:endParaRPr>
          </a:p>
        </p:txBody>
      </p:sp>
    </p:spTree>
    <p:extLst>
      <p:ext uri="{BB962C8B-B14F-4D97-AF65-F5344CB8AC3E}">
        <p14:creationId xmlns:p14="http://schemas.microsoft.com/office/powerpoint/2010/main" val="2841736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p:cNvSpPr>
            <a:spLocks noGrp="1"/>
          </p:cNvSpPr>
          <p:nvPr>
            <p:ph type="body" idx="4294967295"/>
          </p:nvPr>
        </p:nvSpPr>
        <p:spPr>
          <a:xfrm>
            <a:off x="0" y="2239963"/>
            <a:ext cx="3443288" cy="658812"/>
          </a:xfrm>
        </p:spPr>
        <p:txBody>
          <a:bodyPr>
            <a:normAutofit/>
          </a:bodyPr>
          <a:lstStyle/>
          <a:p>
            <a:pPr algn="l"/>
            <a:endParaRPr lang="nl-BE" dirty="0" smtClean="0">
              <a:solidFill>
                <a:schemeClr val="tx1"/>
              </a:solidFill>
            </a:endParaRPr>
          </a:p>
          <a:p>
            <a:pPr algn="l"/>
            <a:endParaRPr lang="nl-NL" dirty="0"/>
          </a:p>
        </p:txBody>
      </p:sp>
      <p:sp>
        <p:nvSpPr>
          <p:cNvPr id="3" name="Tijdelijke aanduiding voor inhoud 2"/>
          <p:cNvSpPr>
            <a:spLocks noGrp="1"/>
          </p:cNvSpPr>
          <p:nvPr>
            <p:ph sz="half" idx="4294967295"/>
          </p:nvPr>
        </p:nvSpPr>
        <p:spPr>
          <a:xfrm>
            <a:off x="0" y="5994400"/>
            <a:ext cx="2915816" cy="863600"/>
          </a:xfrm>
        </p:spPr>
        <p:txBody>
          <a:bodyPr>
            <a:normAutofit/>
          </a:bodyPr>
          <a:lstStyle/>
          <a:p>
            <a:pPr algn="ctr">
              <a:buNone/>
            </a:pPr>
            <a:endParaRPr lang="nl-BE" sz="1400" dirty="0" smtClean="0"/>
          </a:p>
          <a:p>
            <a:pPr algn="ctr">
              <a:buNone/>
            </a:pPr>
            <a:r>
              <a:rPr lang="en-GB" sz="1400" cap="all" dirty="0" smtClean="0">
                <a:solidFill>
                  <a:schemeClr val="tx1"/>
                </a:solidFill>
                <a:latin typeface="Times New Roman" pitchFamily="18" charset="0"/>
              </a:rPr>
              <a:t>Peter </a:t>
            </a:r>
            <a:r>
              <a:rPr lang="en-GB" sz="1400" cap="all" dirty="0" err="1" smtClean="0">
                <a:solidFill>
                  <a:schemeClr val="tx1"/>
                </a:solidFill>
                <a:latin typeface="Times New Roman" pitchFamily="18" charset="0"/>
              </a:rPr>
              <a:t>Dimmel</a:t>
            </a:r>
            <a:r>
              <a:rPr lang="en-GB" sz="1400" cap="all" dirty="0" smtClean="0">
                <a:solidFill>
                  <a:schemeClr val="tx1"/>
                </a:solidFill>
                <a:latin typeface="Times New Roman" pitchFamily="18" charset="0"/>
              </a:rPr>
              <a:t> </a:t>
            </a:r>
            <a:r>
              <a:rPr lang="en-GB" sz="1400" dirty="0" smtClean="0">
                <a:solidFill>
                  <a:schemeClr val="tx1"/>
                </a:solidFill>
                <a:latin typeface="Times New Roman" pitchFamily="18" charset="0"/>
              </a:rPr>
              <a:t>(1987) </a:t>
            </a:r>
          </a:p>
          <a:p>
            <a:pPr algn="ctr">
              <a:buNone/>
            </a:pPr>
            <a:r>
              <a:rPr lang="en-GB" sz="1400" dirty="0" err="1" smtClean="0">
                <a:solidFill>
                  <a:schemeClr val="tx1"/>
                </a:solidFill>
                <a:latin typeface="Times New Roman" pitchFamily="18" charset="0"/>
              </a:rPr>
              <a:t>Ried</a:t>
            </a:r>
            <a:endParaRPr lang="nl-NL" sz="14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500" dirty="0" smtClean="0"/>
          </a:p>
          <a:p>
            <a:pPr algn="ctr">
              <a:buNone/>
            </a:pPr>
            <a:endParaRPr lang="nl-BE" sz="1500" dirty="0" smtClean="0"/>
          </a:p>
        </p:txBody>
      </p:sp>
      <p:sp>
        <p:nvSpPr>
          <p:cNvPr id="13" name="Tijdelijke aanduiding voor inhoud 12"/>
          <p:cNvSpPr>
            <a:spLocks noGrp="1"/>
          </p:cNvSpPr>
          <p:nvPr>
            <p:ph sz="quarter" idx="4294967295"/>
          </p:nvPr>
        </p:nvSpPr>
        <p:spPr>
          <a:xfrm>
            <a:off x="2915816" y="980728"/>
            <a:ext cx="6228184" cy="5877273"/>
          </a:xfrm>
        </p:spPr>
        <p:txBody>
          <a:bodyPr>
            <a:normAutofit/>
          </a:bodyPr>
          <a:lstStyle/>
          <a:p>
            <a:pPr lvl="0">
              <a:buClr>
                <a:srgbClr val="873624"/>
              </a:buClr>
            </a:pPr>
            <a:r>
              <a:rPr lang="nl-BE" sz="2800" i="1" dirty="0" err="1">
                <a:solidFill>
                  <a:prstClr val="black">
                    <a:lumMod val="85000"/>
                    <a:lumOff val="15000"/>
                  </a:prstClr>
                </a:solidFill>
              </a:rPr>
              <a:t>Soliloquia</a:t>
            </a:r>
            <a:r>
              <a:rPr lang="nl-BE" sz="2800" dirty="0">
                <a:solidFill>
                  <a:prstClr val="black">
                    <a:lumMod val="85000"/>
                    <a:lumOff val="15000"/>
                  </a:prstClr>
                </a:solidFill>
              </a:rPr>
              <a:t>: </a:t>
            </a:r>
            <a:r>
              <a:rPr lang="nl-BE" sz="2800" dirty="0" smtClean="0">
                <a:solidFill>
                  <a:prstClr val="black">
                    <a:lumMod val="85000"/>
                    <a:lumOff val="15000"/>
                  </a:prstClr>
                </a:solidFill>
              </a:rPr>
              <a:t> </a:t>
            </a:r>
            <a:r>
              <a:rPr lang="nl-BE" dirty="0" smtClean="0"/>
              <a:t>“</a:t>
            </a:r>
            <a:r>
              <a:rPr lang="nl-BE" dirty="0" err="1" smtClean="0"/>
              <a:t>Noverim</a:t>
            </a:r>
            <a:r>
              <a:rPr lang="nl-BE" dirty="0" smtClean="0"/>
              <a:t> me, </a:t>
            </a:r>
            <a:r>
              <a:rPr lang="nl-BE" dirty="0" err="1" smtClean="0"/>
              <a:t>noverim</a:t>
            </a:r>
            <a:r>
              <a:rPr lang="nl-BE" dirty="0" smtClean="0"/>
              <a:t> te”:</a:t>
            </a:r>
            <a:r>
              <a:rPr lang="nl-NL" dirty="0" smtClean="0"/>
              <a:t> </a:t>
            </a:r>
          </a:p>
          <a:p>
            <a:pPr lvl="1"/>
            <a:r>
              <a:rPr lang="nl-NL" sz="2400" b="1" dirty="0" smtClean="0"/>
              <a:t>Conhecimento de Deus</a:t>
            </a:r>
            <a:r>
              <a:rPr lang="nl-NL" sz="2400" dirty="0" smtClean="0"/>
              <a:t>= auto-conhecimento,</a:t>
            </a:r>
            <a:endParaRPr lang="nl-BE" sz="2400" dirty="0"/>
          </a:p>
          <a:p>
            <a:pPr lvl="1"/>
            <a:r>
              <a:rPr lang="nl-BE" sz="2400" b="1" dirty="0" smtClean="0"/>
              <a:t>Auto-conhecimento</a:t>
            </a:r>
            <a:r>
              <a:rPr lang="nl-BE" sz="2400" dirty="0" smtClean="0"/>
              <a:t> = conhecimento de Deus</a:t>
            </a:r>
          </a:p>
          <a:p>
            <a:r>
              <a:rPr lang="nl-BE" dirty="0" smtClean="0"/>
              <a:t>Unidade inquebrável.</a:t>
            </a:r>
          </a:p>
          <a:p>
            <a:r>
              <a:rPr lang="nl-BE" b="1" dirty="0" smtClean="0"/>
              <a:t>Coração </a:t>
            </a:r>
            <a:r>
              <a:rPr lang="nl-BE" dirty="0" smtClean="0"/>
              <a:t>como interseção e dobradiça. </a:t>
            </a:r>
          </a:p>
          <a:p>
            <a:pPr marL="0" indent="0" algn="just">
              <a:buNone/>
            </a:pPr>
            <a:r>
              <a:rPr lang="nl-BE" b="1" i="1" dirty="0" smtClean="0"/>
              <a:t>Io. Eu. </a:t>
            </a:r>
            <a:r>
              <a:rPr lang="nl-BE" b="1" i="1" dirty="0" err="1" smtClean="0"/>
              <a:t>Tr</a:t>
            </a:r>
            <a:r>
              <a:rPr lang="nl-BE" b="1" i="1" dirty="0" smtClean="0"/>
              <a:t>. </a:t>
            </a:r>
            <a:r>
              <a:rPr lang="nl-BE" b="1" dirty="0" smtClean="0"/>
              <a:t>18,10: </a:t>
            </a:r>
            <a:r>
              <a:rPr lang="pt-BR" b="1" dirty="0" smtClean="0"/>
              <a:t>Retorne</a:t>
            </a:r>
            <a:r>
              <a:rPr lang="pt-BR" dirty="0" smtClean="0"/>
              <a:t> </a:t>
            </a:r>
            <a:r>
              <a:rPr lang="pt-BR" dirty="0"/>
              <a:t>ao </a:t>
            </a:r>
            <a:r>
              <a:rPr lang="pt-BR" b="1" dirty="0"/>
              <a:t>coração</a:t>
            </a:r>
            <a:r>
              <a:rPr lang="pt-BR" dirty="0"/>
              <a:t>; veja aí talvez o que você pode </a:t>
            </a:r>
            <a:r>
              <a:rPr lang="pt-BR" dirty="0" smtClean="0"/>
              <a:t>perceber </a:t>
            </a:r>
            <a:r>
              <a:rPr lang="pt-BR" dirty="0"/>
              <a:t>sobre Deus, porque é onde está a </a:t>
            </a:r>
            <a:r>
              <a:rPr lang="pt-BR" b="1" dirty="0"/>
              <a:t>imagem de Deus</a:t>
            </a:r>
            <a:r>
              <a:rPr lang="pt-BR" dirty="0"/>
              <a:t>. Cristo está morando no eu interior; no eu interior você está sendo renovado pela imagem de Deus; </a:t>
            </a:r>
            <a:r>
              <a:rPr lang="pt-BR" b="1" dirty="0"/>
              <a:t>em sua imagem, conheça seu autor.</a:t>
            </a:r>
            <a:endParaRPr lang="nl-BE" b="1" dirty="0" smtClean="0"/>
          </a:p>
          <a:p>
            <a:endParaRPr lang="nl-BE" dirty="0" smtClean="0"/>
          </a:p>
          <a:p>
            <a:endParaRPr lang="nl-NL" dirty="0"/>
          </a:p>
        </p:txBody>
      </p:sp>
      <p:pic>
        <p:nvPicPr>
          <p:cNvPr id="8" name="Picture 4" descr="La porta di sant'Agostino a Riedmark"/>
          <p:cNvPicPr>
            <a:picLocks noGrp="1" noChangeAspect="1" noChangeArrowheads="1"/>
          </p:cNvPicPr>
          <p:nvPr>
            <p:ph type="body" idx="4294967295"/>
          </p:nvPr>
        </p:nvPicPr>
        <p:blipFill>
          <a:blip r:embed="rId2" cstate="print"/>
          <a:srcRect/>
          <a:stretch>
            <a:fillRect/>
          </a:stretch>
        </p:blipFill>
        <p:spPr>
          <a:xfrm>
            <a:off x="0" y="1585622"/>
            <a:ext cx="2915816" cy="4669128"/>
          </a:xfrm>
        </p:spPr>
      </p:pic>
      <p:sp>
        <p:nvSpPr>
          <p:cNvPr id="7" name="Titel 2"/>
          <p:cNvSpPr txBox="1">
            <a:spLocks/>
          </p:cNvSpPr>
          <p:nvPr/>
        </p:nvSpPr>
        <p:spPr>
          <a:xfrm>
            <a:off x="1706" y="0"/>
            <a:ext cx="9142294" cy="11247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BE" sz="4800" b="1" cap="small" dirty="0" smtClean="0"/>
              <a:t>1. Encontre seu coração</a:t>
            </a:r>
            <a:endParaRPr lang="nl-NL" sz="4800" b="1" cap="small" dirty="0"/>
          </a:p>
        </p:txBody>
      </p:sp>
    </p:spTree>
    <p:extLst>
      <p:ext uri="{BB962C8B-B14F-4D97-AF65-F5344CB8AC3E}">
        <p14:creationId xmlns:p14="http://schemas.microsoft.com/office/powerpoint/2010/main" val="578043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88490" y="0"/>
            <a:ext cx="7756263" cy="1624406"/>
          </a:xfrm>
        </p:spPr>
        <p:txBody>
          <a:bodyPr/>
          <a:lstStyle/>
          <a:p>
            <a:r>
              <a:rPr lang="nl-BE" dirty="0" smtClean="0"/>
              <a:t>2. </a:t>
            </a:r>
            <a:r>
              <a:rPr lang="nl-BE" dirty="0" err="1" smtClean="0"/>
              <a:t>Redite</a:t>
            </a:r>
            <a:r>
              <a:rPr lang="nl-BE" dirty="0" smtClean="0"/>
              <a:t> ad Cor</a:t>
            </a:r>
            <a:endParaRPr lang="nl-NL" dirty="0"/>
          </a:p>
        </p:txBody>
      </p:sp>
      <p:sp>
        <p:nvSpPr>
          <p:cNvPr id="12" name="Content Placeholder 8"/>
          <p:cNvSpPr>
            <a:spLocks noGrp="1"/>
          </p:cNvSpPr>
          <p:nvPr>
            <p:ph idx="1"/>
          </p:nvPr>
        </p:nvSpPr>
        <p:spPr>
          <a:xfrm>
            <a:off x="699247" y="2248347"/>
            <a:ext cx="7745505" cy="3877815"/>
          </a:xfrm>
        </p:spPr>
        <p:txBody>
          <a:bodyPr>
            <a:normAutofit fontScale="92500"/>
          </a:bodyPr>
          <a:lstStyle/>
          <a:p>
            <a:pPr marL="457200" indent="-457200">
              <a:buNone/>
            </a:pPr>
            <a:r>
              <a:rPr lang="en-GB" sz="4400" i="1" dirty="0" smtClean="0">
                <a:solidFill>
                  <a:schemeClr val="tx1"/>
                </a:solidFill>
              </a:rPr>
              <a:t>Segundo </a:t>
            </a:r>
            <a:r>
              <a:rPr lang="en-GB" sz="4400" i="1" dirty="0" err="1" smtClean="0">
                <a:solidFill>
                  <a:schemeClr val="tx1"/>
                </a:solidFill>
              </a:rPr>
              <a:t>movimento</a:t>
            </a:r>
            <a:r>
              <a:rPr lang="en-GB" sz="4400" i="1" dirty="0" smtClean="0">
                <a:solidFill>
                  <a:schemeClr val="tx1"/>
                </a:solidFill>
              </a:rPr>
              <a:t>:</a:t>
            </a:r>
          </a:p>
          <a:p>
            <a:pPr marL="457200" indent="-457200">
              <a:buNone/>
            </a:pPr>
            <a:endParaRPr lang="en-GB" sz="1800" dirty="0">
              <a:solidFill>
                <a:schemeClr val="tx1"/>
              </a:solidFill>
            </a:endParaRPr>
          </a:p>
          <a:p>
            <a:pPr marL="457200" indent="-457200">
              <a:buFont typeface="+mj-lt"/>
              <a:buAutoNum type="arabicPeriod"/>
            </a:pPr>
            <a:r>
              <a:rPr lang="en-GB" sz="4400" dirty="0" err="1" smtClean="0">
                <a:solidFill>
                  <a:schemeClr val="tx1"/>
                </a:solidFill>
              </a:rPr>
              <a:t>Encontre</a:t>
            </a:r>
            <a:r>
              <a:rPr lang="en-GB" sz="4400" dirty="0" smtClean="0">
                <a:solidFill>
                  <a:schemeClr val="tx1"/>
                </a:solidFill>
              </a:rPr>
              <a:t> </a:t>
            </a:r>
            <a:r>
              <a:rPr lang="en-GB" sz="4400" dirty="0" err="1" smtClean="0">
                <a:solidFill>
                  <a:schemeClr val="tx1"/>
                </a:solidFill>
              </a:rPr>
              <a:t>seu</a:t>
            </a:r>
            <a:r>
              <a:rPr lang="en-GB" sz="4400" dirty="0" smtClean="0">
                <a:solidFill>
                  <a:schemeClr val="tx1"/>
                </a:solidFill>
              </a:rPr>
              <a:t> </a:t>
            </a:r>
            <a:r>
              <a:rPr lang="en-GB" sz="4400" dirty="0" err="1" smtClean="0">
                <a:solidFill>
                  <a:schemeClr val="tx1"/>
                </a:solidFill>
              </a:rPr>
              <a:t>coração</a:t>
            </a:r>
            <a:endParaRPr lang="en-GB" sz="4400" dirty="0">
              <a:solidFill>
                <a:schemeClr val="tx1"/>
              </a:solidFill>
            </a:endParaRPr>
          </a:p>
          <a:p>
            <a:pPr marL="457200" indent="-457200">
              <a:buFont typeface="+mj-lt"/>
              <a:buAutoNum type="arabicPeriod"/>
            </a:pPr>
            <a:r>
              <a:rPr lang="en-GB" sz="5400" b="1" dirty="0" err="1" smtClean="0">
                <a:solidFill>
                  <a:schemeClr val="accent1"/>
                </a:solidFill>
              </a:rPr>
              <a:t>Retorne</a:t>
            </a:r>
            <a:r>
              <a:rPr lang="en-GB" sz="5400" b="1" dirty="0" smtClean="0">
                <a:solidFill>
                  <a:schemeClr val="accent1"/>
                </a:solidFill>
              </a:rPr>
              <a:t> </a:t>
            </a:r>
            <a:r>
              <a:rPr lang="en-GB" sz="5400" b="1" dirty="0" err="1" smtClean="0">
                <a:solidFill>
                  <a:schemeClr val="accent1"/>
                </a:solidFill>
              </a:rPr>
              <a:t>ao</a:t>
            </a:r>
            <a:r>
              <a:rPr lang="en-GB" sz="5400" b="1" dirty="0" smtClean="0">
                <a:solidFill>
                  <a:schemeClr val="accent1"/>
                </a:solidFill>
              </a:rPr>
              <a:t> </a:t>
            </a:r>
            <a:r>
              <a:rPr lang="en-GB" sz="5400" b="1" dirty="0" err="1" smtClean="0">
                <a:solidFill>
                  <a:schemeClr val="accent1"/>
                </a:solidFill>
              </a:rPr>
              <a:t>seu</a:t>
            </a:r>
            <a:r>
              <a:rPr lang="en-GB" sz="5400" b="1" dirty="0" smtClean="0">
                <a:solidFill>
                  <a:schemeClr val="accent1"/>
                </a:solidFill>
              </a:rPr>
              <a:t> </a:t>
            </a:r>
            <a:r>
              <a:rPr lang="en-GB" sz="5400" b="1" dirty="0" err="1" smtClean="0">
                <a:solidFill>
                  <a:schemeClr val="accent1"/>
                </a:solidFill>
              </a:rPr>
              <a:t>coração</a:t>
            </a:r>
            <a:r>
              <a:rPr lang="en-GB" sz="5400" b="1" dirty="0" smtClean="0">
                <a:solidFill>
                  <a:schemeClr val="accent1"/>
                </a:solidFill>
              </a:rPr>
              <a:t> </a:t>
            </a:r>
          </a:p>
          <a:p>
            <a:pPr marL="457200" indent="-457200">
              <a:buFont typeface="+mj-lt"/>
              <a:buAutoNum type="arabicPeriod"/>
            </a:pPr>
            <a:r>
              <a:rPr lang="en-GB" sz="4400" dirty="0" err="1" smtClean="0">
                <a:solidFill>
                  <a:schemeClr val="tx1"/>
                </a:solidFill>
              </a:rPr>
              <a:t>Ascende</a:t>
            </a:r>
            <a:r>
              <a:rPr lang="en-GB" sz="4400" dirty="0" smtClean="0">
                <a:solidFill>
                  <a:schemeClr val="tx1"/>
                </a:solidFill>
              </a:rPr>
              <a:t> com </a:t>
            </a:r>
            <a:r>
              <a:rPr lang="en-GB" sz="4400" dirty="0" err="1" smtClean="0">
                <a:solidFill>
                  <a:schemeClr val="tx1"/>
                </a:solidFill>
              </a:rPr>
              <a:t>seu</a:t>
            </a:r>
            <a:r>
              <a:rPr lang="en-GB" sz="4400" dirty="0" smtClean="0">
                <a:solidFill>
                  <a:schemeClr val="tx1"/>
                </a:solidFill>
              </a:rPr>
              <a:t> </a:t>
            </a:r>
            <a:r>
              <a:rPr lang="en-GB" sz="4400" dirty="0" err="1" smtClean="0">
                <a:solidFill>
                  <a:schemeClr val="tx1"/>
                </a:solidFill>
              </a:rPr>
              <a:t>coração</a:t>
            </a:r>
            <a:endParaRPr lang="en-GB" sz="4400" dirty="0" smtClean="0">
              <a:solidFill>
                <a:schemeClr val="tx1"/>
              </a:solidFill>
            </a:endParaRPr>
          </a:p>
          <a:p>
            <a:pPr marL="0" indent="0">
              <a:buNone/>
            </a:pPr>
            <a:endParaRPr lang="nl-BE" dirty="0"/>
          </a:p>
        </p:txBody>
      </p:sp>
    </p:spTree>
    <p:extLst>
      <p:ext uri="{BB962C8B-B14F-4D97-AF65-F5344CB8AC3E}">
        <p14:creationId xmlns:p14="http://schemas.microsoft.com/office/powerpoint/2010/main" val="876928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11113"/>
            <a:ext cx="9144000" cy="1054100"/>
          </a:xfrm>
        </p:spPr>
        <p:txBody>
          <a:bodyPr/>
          <a:lstStyle/>
          <a:p>
            <a:r>
              <a:rPr lang="en-GB" sz="4800" b="1" cap="small" dirty="0" smtClean="0"/>
              <a:t>2. </a:t>
            </a:r>
            <a:r>
              <a:rPr lang="en-GB" sz="4800" b="1" cap="small" dirty="0" err="1" smtClean="0"/>
              <a:t>Retorne</a:t>
            </a:r>
            <a:r>
              <a:rPr lang="en-GB" sz="4800" b="1" cap="small" dirty="0" smtClean="0"/>
              <a:t> </a:t>
            </a:r>
            <a:r>
              <a:rPr lang="en-GB" sz="4800" b="1" cap="small" dirty="0" err="1" smtClean="0"/>
              <a:t>ao</a:t>
            </a:r>
            <a:r>
              <a:rPr lang="en-GB" sz="4800" b="1" cap="small" dirty="0" smtClean="0"/>
              <a:t> </a:t>
            </a:r>
            <a:r>
              <a:rPr lang="en-GB" sz="4800" b="1" cap="small" dirty="0" err="1" smtClean="0"/>
              <a:t>seu</a:t>
            </a:r>
            <a:r>
              <a:rPr lang="en-GB" sz="4800" b="1" cap="small" dirty="0" smtClean="0"/>
              <a:t> </a:t>
            </a:r>
            <a:r>
              <a:rPr lang="en-GB" sz="4800" b="1" cap="small" dirty="0" err="1" smtClean="0"/>
              <a:t>coração</a:t>
            </a:r>
            <a:endParaRPr lang="nl-NL" sz="4800" b="1" cap="small" dirty="0"/>
          </a:p>
        </p:txBody>
      </p:sp>
      <p:sp>
        <p:nvSpPr>
          <p:cNvPr id="27" name="Tijdelijke aanduiding voor inhoud 26"/>
          <p:cNvSpPr>
            <a:spLocks noGrp="1"/>
          </p:cNvSpPr>
          <p:nvPr>
            <p:ph sz="quarter" idx="4294967295"/>
          </p:nvPr>
        </p:nvSpPr>
        <p:spPr>
          <a:xfrm>
            <a:off x="5292080" y="1052736"/>
            <a:ext cx="3851920" cy="5799774"/>
          </a:xfrm>
        </p:spPr>
        <p:txBody>
          <a:bodyPr>
            <a:normAutofit lnSpcReduction="10000"/>
          </a:bodyPr>
          <a:lstStyle/>
          <a:p>
            <a:pPr marL="0" indent="0">
              <a:buNone/>
            </a:pPr>
            <a:r>
              <a:rPr lang="nl-BE" sz="3600" b="1" dirty="0" smtClean="0">
                <a:solidFill>
                  <a:schemeClr val="accent4"/>
                </a:solidFill>
              </a:rPr>
              <a:t>2.1. Coração Vazio</a:t>
            </a:r>
            <a:endParaRPr lang="fr-FR" sz="3600" i="1" dirty="0" smtClean="0">
              <a:solidFill>
                <a:schemeClr val="accent4"/>
              </a:solidFill>
            </a:endParaRPr>
          </a:p>
          <a:p>
            <a:pPr marL="0" indent="0">
              <a:buNone/>
            </a:pPr>
            <a:r>
              <a:rPr lang="nl-BE" sz="2800" b="1" i="1" dirty="0" smtClean="0"/>
              <a:t>Diagnóstico</a:t>
            </a:r>
            <a:r>
              <a:rPr lang="nl-BE" sz="2800" i="1" dirty="0" smtClean="0"/>
              <a:t>:</a:t>
            </a:r>
          </a:p>
          <a:p>
            <a:r>
              <a:rPr lang="nl-BE" sz="2800" dirty="0" smtClean="0"/>
              <a:t>No exterior</a:t>
            </a:r>
          </a:p>
          <a:p>
            <a:r>
              <a:rPr lang="nl-BE" sz="2800" dirty="0" smtClean="0"/>
              <a:t>Distante de si mesmo</a:t>
            </a:r>
          </a:p>
          <a:p>
            <a:r>
              <a:rPr lang="nl-BE" sz="2800" dirty="0" smtClean="0"/>
              <a:t>Inquieto</a:t>
            </a:r>
          </a:p>
          <a:p>
            <a:r>
              <a:rPr lang="nl-BE" sz="2800" dirty="0" smtClean="0"/>
              <a:t>Fora de lugar</a:t>
            </a:r>
          </a:p>
          <a:p>
            <a:pPr marL="0" indent="0">
              <a:buNone/>
            </a:pPr>
            <a:endParaRPr lang="nl-BE" sz="2800" dirty="0" smtClean="0"/>
          </a:p>
          <a:p>
            <a:pPr marL="0" indent="0">
              <a:buNone/>
            </a:pPr>
            <a:r>
              <a:rPr lang="nl-BE" sz="2800" b="1" i="1" dirty="0" smtClean="0"/>
              <a:t>Terapia</a:t>
            </a:r>
            <a:r>
              <a:rPr lang="nl-BE" sz="2800" i="1" dirty="0" smtClean="0"/>
              <a:t>:</a:t>
            </a:r>
          </a:p>
          <a:p>
            <a:r>
              <a:rPr lang="nl-BE" sz="2800" dirty="0" smtClean="0"/>
              <a:t>Isaías 46:8: ‘Retorne!’</a:t>
            </a:r>
          </a:p>
          <a:p>
            <a:r>
              <a:rPr lang="nl-BE" sz="2800" dirty="0" smtClean="0"/>
              <a:t>Introspecção</a:t>
            </a:r>
            <a:endParaRPr lang="nl-BE" sz="2800" dirty="0"/>
          </a:p>
          <a:p>
            <a:pPr marL="0" indent="0">
              <a:buNone/>
            </a:pPr>
            <a:endParaRPr lang="nl-BE" dirty="0" smtClean="0"/>
          </a:p>
        </p:txBody>
      </p:sp>
      <p:sp>
        <p:nvSpPr>
          <p:cNvPr id="11" name="Tijdelijke aanduiding voor inhoud 3"/>
          <p:cNvSpPr txBox="1">
            <a:spLocks/>
          </p:cNvSpPr>
          <p:nvPr/>
        </p:nvSpPr>
        <p:spPr>
          <a:xfrm>
            <a:off x="4283968" y="2204864"/>
            <a:ext cx="4680521" cy="2952328"/>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lvl="0"/>
            <a:endParaRPr lang="nl-BE" dirty="0" smtClean="0"/>
          </a:p>
          <a:p>
            <a:pPr marL="411480" lvl="1" indent="0">
              <a:buNone/>
            </a:pPr>
            <a:endParaRPr lang="nl-BE" dirty="0" smtClean="0"/>
          </a:p>
        </p:txBody>
      </p:sp>
      <p:pic>
        <p:nvPicPr>
          <p:cNvPr id="10" name="Picture 8" descr="The-Conversion-of-St-Augustine-xx-Fra-Angelico"/>
          <p:cNvPicPr>
            <a:picLocks noChangeAspect="1" noChangeArrowheads="1"/>
          </p:cNvPicPr>
          <p:nvPr/>
        </p:nvPicPr>
        <p:blipFill>
          <a:blip r:embed="rId2" cstate="print"/>
          <a:srcRect/>
          <a:stretch>
            <a:fillRect/>
          </a:stretch>
        </p:blipFill>
        <p:spPr bwMode="auto">
          <a:xfrm>
            <a:off x="-1" y="1834861"/>
            <a:ext cx="5272149" cy="3312368"/>
          </a:xfrm>
          <a:prstGeom prst="rect">
            <a:avLst/>
          </a:prstGeom>
          <a:noFill/>
          <a:ln w="9525">
            <a:noFill/>
            <a:miter lim="800000"/>
            <a:headEnd/>
            <a:tailEnd/>
          </a:ln>
        </p:spPr>
      </p:pic>
      <p:sp>
        <p:nvSpPr>
          <p:cNvPr id="12" name="Rechthoek 8"/>
          <p:cNvSpPr/>
          <p:nvPr/>
        </p:nvSpPr>
        <p:spPr>
          <a:xfrm>
            <a:off x="-31708" y="5188287"/>
            <a:ext cx="5303855" cy="830997"/>
          </a:xfrm>
          <a:prstGeom prst="rect">
            <a:avLst/>
          </a:prstGeom>
        </p:spPr>
        <p:txBody>
          <a:bodyPr wrap="square">
            <a:spAutoFit/>
          </a:bodyPr>
          <a:lstStyle/>
          <a:p>
            <a:pPr algn="ctr" fontAlgn="auto">
              <a:spcBef>
                <a:spcPts val="0"/>
              </a:spcBef>
              <a:spcAft>
                <a:spcPts val="0"/>
              </a:spcAft>
              <a:defRPr/>
            </a:pPr>
            <a:r>
              <a:rPr lang="nl-BE" sz="1600" cap="all" dirty="0" err="1">
                <a:latin typeface="Times New Roman" pitchFamily="18" charset="0"/>
                <a:cs typeface="Times New Roman" pitchFamily="18" charset="0"/>
              </a:rPr>
              <a:t>Fra</a:t>
            </a:r>
            <a:r>
              <a:rPr lang="nl-BE" sz="1600" cap="all" dirty="0">
                <a:latin typeface="Times New Roman" pitchFamily="18" charset="0"/>
                <a:cs typeface="Times New Roman" pitchFamily="18" charset="0"/>
              </a:rPr>
              <a:t> </a:t>
            </a:r>
            <a:r>
              <a:rPr lang="nl-BE" sz="1600" cap="all" dirty="0" err="1">
                <a:latin typeface="Times New Roman" pitchFamily="18" charset="0"/>
                <a:cs typeface="Times New Roman" pitchFamily="18" charset="0"/>
              </a:rPr>
              <a:t>Angelico</a:t>
            </a:r>
            <a:r>
              <a:rPr lang="nl-BE" sz="1600" cap="all" dirty="0">
                <a:latin typeface="Times New Roman" pitchFamily="18" charset="0"/>
                <a:cs typeface="Times New Roman" pitchFamily="18" charset="0"/>
              </a:rPr>
              <a:t> </a:t>
            </a:r>
            <a:r>
              <a:rPr lang="nl-BE" sz="1600" dirty="0">
                <a:latin typeface="Times New Roman" pitchFamily="18" charset="0"/>
                <a:cs typeface="Times New Roman" pitchFamily="18" charset="0"/>
              </a:rPr>
              <a:t>(</a:t>
            </a:r>
            <a:r>
              <a:rPr lang="nl-BE" sz="1600" dirty="0" err="1">
                <a:latin typeface="Times New Roman" pitchFamily="18" charset="0"/>
                <a:cs typeface="Times New Roman" pitchFamily="18" charset="0"/>
              </a:rPr>
              <a:t>mid</a:t>
            </a:r>
            <a:r>
              <a:rPr lang="nl-BE" sz="1600" dirty="0">
                <a:latin typeface="Times New Roman" pitchFamily="18" charset="0"/>
                <a:cs typeface="Times New Roman" pitchFamily="18" charset="0"/>
              </a:rPr>
              <a:t> </a:t>
            </a:r>
            <a:r>
              <a:rPr lang="nl-BE" sz="1600" dirty="0" smtClean="0">
                <a:latin typeface="Times New Roman" pitchFamily="18" charset="0"/>
                <a:cs typeface="Times New Roman" pitchFamily="18" charset="0"/>
              </a:rPr>
              <a:t>15</a:t>
            </a:r>
            <a:r>
              <a:rPr lang="nl-BE" sz="1600" baseline="30000" dirty="0" smtClean="0">
                <a:latin typeface="Times New Roman" pitchFamily="18" charset="0"/>
                <a:cs typeface="Times New Roman" pitchFamily="18" charset="0"/>
              </a:rPr>
              <a:t>th </a:t>
            </a:r>
            <a:r>
              <a:rPr lang="nl-BE" sz="1600" dirty="0">
                <a:latin typeface="Times New Roman" pitchFamily="18" charset="0"/>
                <a:cs typeface="Times New Roman" pitchFamily="18" charset="0"/>
              </a:rPr>
              <a:t>c</a:t>
            </a:r>
            <a:r>
              <a:rPr lang="nl-BE" sz="1600" dirty="0" smtClean="0">
                <a:latin typeface="Times New Roman" pitchFamily="18" charset="0"/>
                <a:cs typeface="Times New Roman" pitchFamily="18" charset="0"/>
              </a:rPr>
              <a:t>.)</a:t>
            </a:r>
            <a:r>
              <a:rPr lang="it-IT" sz="1600" i="1" dirty="0" smtClean="0">
                <a:latin typeface="Times New Roman" pitchFamily="18" charset="0"/>
                <a:cs typeface="Times New Roman" pitchFamily="18" charset="0"/>
              </a:rPr>
              <a:t> </a:t>
            </a:r>
            <a:endParaRPr lang="it-IT" sz="1600" i="1" dirty="0">
              <a:latin typeface="Times New Roman" pitchFamily="18" charset="0"/>
              <a:cs typeface="Times New Roman" pitchFamily="18" charset="0"/>
            </a:endParaRPr>
          </a:p>
          <a:p>
            <a:pPr algn="ctr" fontAlgn="auto">
              <a:spcBef>
                <a:spcPts val="0"/>
              </a:spcBef>
              <a:spcAft>
                <a:spcPts val="0"/>
              </a:spcAft>
              <a:defRPr/>
            </a:pPr>
            <a:r>
              <a:rPr lang="it-IT" sz="1600" i="1" dirty="0" smtClean="0">
                <a:latin typeface="Times New Roman" pitchFamily="18" charset="0"/>
                <a:cs typeface="Times New Roman" pitchFamily="18" charset="0"/>
              </a:rPr>
              <a:t>A conversão de Agostinho</a:t>
            </a:r>
            <a:r>
              <a:rPr lang="nl-BE" sz="1600" dirty="0">
                <a:latin typeface="Times New Roman" pitchFamily="18" charset="0"/>
                <a:cs typeface="Times New Roman" pitchFamily="18" charset="0"/>
              </a:rPr>
              <a:t/>
            </a:r>
            <a:br>
              <a:rPr lang="nl-BE" sz="1600" dirty="0">
                <a:latin typeface="Times New Roman" pitchFamily="18" charset="0"/>
                <a:cs typeface="Times New Roman" pitchFamily="18" charset="0"/>
              </a:rPr>
            </a:br>
            <a:r>
              <a:rPr lang="nl-BE" sz="1600" dirty="0" smtClean="0">
                <a:latin typeface="Times New Roman" pitchFamily="18" charset="0"/>
                <a:cs typeface="Times New Roman" pitchFamily="18" charset="0"/>
              </a:rPr>
              <a:t>Cherbourg, </a:t>
            </a:r>
            <a:r>
              <a:rPr lang="nl-BE" sz="1600" dirty="0" err="1" smtClean="0">
                <a:latin typeface="Times New Roman" pitchFamily="18" charset="0"/>
                <a:cs typeface="Times New Roman" pitchFamily="18" charset="0"/>
              </a:rPr>
              <a:t>Musée</a:t>
            </a:r>
            <a:r>
              <a:rPr lang="nl-BE" sz="1600" dirty="0" smtClean="0">
                <a:latin typeface="Times New Roman" pitchFamily="18" charset="0"/>
                <a:cs typeface="Times New Roman" pitchFamily="18" charset="0"/>
              </a:rPr>
              <a:t> Thomas-Henry</a:t>
            </a:r>
            <a:endParaRPr lang="it-IT" sz="1600" dirty="0">
              <a:latin typeface="Times New Roman" pitchFamily="18" charset="0"/>
              <a:cs typeface="Times New Roman" pitchFamily="18" charset="0"/>
            </a:endParaRPr>
          </a:p>
        </p:txBody>
      </p:sp>
    </p:spTree>
    <p:extLst>
      <p:ext uri="{BB962C8B-B14F-4D97-AF65-F5344CB8AC3E}">
        <p14:creationId xmlns:p14="http://schemas.microsoft.com/office/powerpoint/2010/main" val="56865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nversione di sant'Agostino nel giardino di Milano"/>
          <p:cNvPicPr>
            <a:picLocks noChangeAspect="1" noChangeArrowheads="1"/>
          </p:cNvPicPr>
          <p:nvPr/>
        </p:nvPicPr>
        <p:blipFill rotWithShape="1">
          <a:blip r:embed="rId2">
            <a:extLst>
              <a:ext uri="{28A0092B-C50C-407E-A947-70E740481C1C}">
                <a14:useLocalDpi xmlns:a14="http://schemas.microsoft.com/office/drawing/2010/main" val="0"/>
              </a:ext>
            </a:extLst>
          </a:blip>
          <a:srcRect l="8024" t="4218" r="10077" b="25021"/>
          <a:stretch/>
        </p:blipFill>
        <p:spPr bwMode="auto">
          <a:xfrm>
            <a:off x="0" y="1"/>
            <a:ext cx="560764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11966" y="5657673"/>
            <a:ext cx="3532035" cy="1200329"/>
          </a:xfrm>
          <a:prstGeom prst="rect">
            <a:avLst/>
          </a:prstGeom>
        </p:spPr>
        <p:txBody>
          <a:bodyPr wrap="square">
            <a:spAutoFit/>
          </a:bodyPr>
          <a:lstStyle/>
          <a:p>
            <a:r>
              <a:rPr lang="it-IT" cap="small" dirty="0" smtClean="0">
                <a:latin typeface="Times New Roman" panose="02020603050405020304" pitchFamily="18" charset="0"/>
                <a:cs typeface="Times New Roman" panose="02020603050405020304" pitchFamily="18" charset="0"/>
              </a:rPr>
              <a:t>Zanobi Strozzi</a:t>
            </a:r>
            <a:endParaRPr lang="it-IT" cap="small" dirty="0">
              <a:latin typeface="Times New Roman" panose="02020603050405020304" pitchFamily="18" charset="0"/>
              <a:cs typeface="Times New Roman" panose="02020603050405020304" pitchFamily="18" charset="0"/>
            </a:endParaRPr>
          </a:p>
          <a:p>
            <a:r>
              <a:rPr lang="it-IT" dirty="0" smtClean="0">
                <a:latin typeface="Times New Roman" panose="02020603050405020304" pitchFamily="18" charset="0"/>
                <a:cs typeface="Times New Roman" panose="02020603050405020304" pitchFamily="18" charset="0"/>
              </a:rPr>
              <a:t>(1400-1450)</a:t>
            </a:r>
            <a:endParaRPr lang="it-IT"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Firenze, Museo di S. Marco, inv. San Marco e Cenacoli, n. 521 FI</a:t>
            </a:r>
          </a:p>
        </p:txBody>
      </p:sp>
      <p:sp>
        <p:nvSpPr>
          <p:cNvPr id="4" name="Tijdelijke aanduiding voor inhoud 26"/>
          <p:cNvSpPr txBox="1">
            <a:spLocks/>
          </p:cNvSpPr>
          <p:nvPr/>
        </p:nvSpPr>
        <p:spPr>
          <a:xfrm>
            <a:off x="5611966" y="0"/>
            <a:ext cx="3532034" cy="5373216"/>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ctr">
              <a:buFont typeface="Wingdings" pitchFamily="2" charset="2"/>
              <a:buNone/>
            </a:pPr>
            <a:r>
              <a:rPr lang="nl-BE" sz="3600" b="1" dirty="0" smtClean="0">
                <a:solidFill>
                  <a:schemeClr val="accent4"/>
                </a:solidFill>
              </a:rPr>
              <a:t>Conversão</a:t>
            </a:r>
            <a:endParaRPr lang="fr-FR" sz="3600" i="1" dirty="0" smtClean="0">
              <a:solidFill>
                <a:schemeClr val="accent4"/>
              </a:solidFill>
            </a:endParaRPr>
          </a:p>
          <a:p>
            <a:r>
              <a:rPr lang="nl-BE" sz="2800" dirty="0" smtClean="0"/>
              <a:t>Externo: </a:t>
            </a:r>
          </a:p>
          <a:p>
            <a:pPr lvl="1"/>
            <a:r>
              <a:rPr lang="nl-BE" sz="2400" dirty="0" smtClean="0"/>
              <a:t>Anjo vindo de cima</a:t>
            </a:r>
          </a:p>
          <a:p>
            <a:pPr lvl="1"/>
            <a:r>
              <a:rPr lang="nl-BE" sz="2400" dirty="0" smtClean="0"/>
              <a:t>Códice Bíblico</a:t>
            </a:r>
          </a:p>
          <a:p>
            <a:pPr marL="411480" lvl="1" indent="0">
              <a:buNone/>
            </a:pPr>
            <a:r>
              <a:rPr lang="nl-BE" sz="2400" dirty="0" smtClean="0"/>
              <a:t>        (Rom. 13,13-14)</a:t>
            </a:r>
          </a:p>
          <a:p>
            <a:pPr lvl="1"/>
            <a:endParaRPr lang="nl-BE" sz="800" dirty="0" smtClean="0"/>
          </a:p>
          <a:p>
            <a:r>
              <a:rPr lang="nl-BE" sz="2800" dirty="0" smtClean="0"/>
              <a:t>Doloroso: flechas</a:t>
            </a:r>
          </a:p>
          <a:p>
            <a:r>
              <a:rPr lang="nl-BE" sz="2800" dirty="0" smtClean="0"/>
              <a:t>Teologia Medieval</a:t>
            </a:r>
          </a:p>
          <a:p>
            <a:pPr marL="0" indent="0">
              <a:buFont typeface="Wingdings" pitchFamily="2" charset="2"/>
              <a:buNone/>
            </a:pPr>
            <a:endParaRPr lang="nl-BE" sz="2800" dirty="0" smtClean="0"/>
          </a:p>
          <a:p>
            <a:pPr marL="0" indent="0">
              <a:buFont typeface="Wingdings" pitchFamily="2" charset="2"/>
              <a:buNone/>
            </a:pPr>
            <a:endParaRPr lang="nl-BE" sz="2800" dirty="0" smtClean="0"/>
          </a:p>
          <a:p>
            <a:pPr marL="0" indent="0">
              <a:buFont typeface="Wingdings" pitchFamily="2" charset="2"/>
              <a:buNone/>
            </a:pPr>
            <a:endParaRPr lang="nl-BE" dirty="0" smtClean="0"/>
          </a:p>
        </p:txBody>
      </p:sp>
    </p:spTree>
    <p:extLst>
      <p:ext uri="{BB962C8B-B14F-4D97-AF65-F5344CB8AC3E}">
        <p14:creationId xmlns:p14="http://schemas.microsoft.com/office/powerpoint/2010/main" val="3857544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gostino adolescente: tolle 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5" y="0"/>
            <a:ext cx="416181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67835" y="5934670"/>
            <a:ext cx="4572000" cy="923330"/>
          </a:xfrm>
          <a:prstGeom prst="rect">
            <a:avLst/>
          </a:prstGeom>
        </p:spPr>
        <p:txBody>
          <a:bodyPr>
            <a:spAutoFit/>
          </a:bodyPr>
          <a:lstStyle/>
          <a:p>
            <a:r>
              <a:rPr lang="it-IT" cap="small" dirty="0" smtClean="0">
                <a:latin typeface="Times New Roman" panose="02020603050405020304" pitchFamily="18" charset="0"/>
                <a:cs typeface="Times New Roman" panose="02020603050405020304" pitchFamily="18" charset="0"/>
              </a:rPr>
              <a:t>Anonymous</a:t>
            </a:r>
          </a:p>
          <a:p>
            <a:r>
              <a:rPr lang="it-IT" dirty="0" smtClean="0">
                <a:latin typeface="Times New Roman" panose="02020603050405020304" pitchFamily="18" charset="0"/>
                <a:cs typeface="Times New Roman" panose="02020603050405020304" pitchFamily="18" charset="0"/>
              </a:rPr>
              <a:t>(1484-1507)</a:t>
            </a:r>
            <a:endParaRPr lang="it-IT"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Cartoceto, Convento di S. Maria</a:t>
            </a:r>
          </a:p>
        </p:txBody>
      </p:sp>
      <p:sp>
        <p:nvSpPr>
          <p:cNvPr id="4" name="Tijdelijke aanduiding voor inhoud 26"/>
          <p:cNvSpPr txBox="1">
            <a:spLocks/>
          </p:cNvSpPr>
          <p:nvPr/>
        </p:nvSpPr>
        <p:spPr>
          <a:xfrm>
            <a:off x="4167835" y="0"/>
            <a:ext cx="4976165" cy="5934670"/>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ctr">
              <a:buFont typeface="Wingdings" pitchFamily="2" charset="2"/>
              <a:buNone/>
            </a:pPr>
            <a:r>
              <a:rPr lang="nl-BE" sz="3600" b="1" dirty="0" smtClean="0">
                <a:solidFill>
                  <a:schemeClr val="accent4"/>
                </a:solidFill>
              </a:rPr>
              <a:t>Conversão</a:t>
            </a:r>
            <a:endParaRPr lang="fr-FR" sz="3600" i="1" dirty="0" smtClean="0">
              <a:solidFill>
                <a:schemeClr val="accent4"/>
              </a:solidFill>
            </a:endParaRPr>
          </a:p>
          <a:p>
            <a:r>
              <a:rPr lang="nl-BE" sz="2800" dirty="0" smtClean="0"/>
              <a:t>Interna: </a:t>
            </a:r>
          </a:p>
          <a:p>
            <a:pPr lvl="1"/>
            <a:r>
              <a:rPr lang="nl-BE" sz="2800" dirty="0" smtClean="0"/>
              <a:t>Introspecção</a:t>
            </a:r>
            <a:endParaRPr lang="nl-BE" sz="2800" dirty="0"/>
          </a:p>
          <a:p>
            <a:pPr lvl="1"/>
            <a:r>
              <a:rPr lang="nl-BE" sz="2800" dirty="0" smtClean="0"/>
              <a:t>Página de </a:t>
            </a:r>
            <a:r>
              <a:rPr lang="nl-BE" sz="2800" i="1" dirty="0" smtClean="0"/>
              <a:t>Confissões</a:t>
            </a:r>
            <a:r>
              <a:rPr lang="nl-BE" sz="2800" dirty="0" smtClean="0"/>
              <a:t>? Veja </a:t>
            </a:r>
            <a:r>
              <a:rPr lang="nl-BE" sz="2800" i="1" dirty="0" smtClean="0"/>
              <a:t>Tolle, Lege</a:t>
            </a:r>
          </a:p>
          <a:p>
            <a:r>
              <a:rPr lang="nl-BE" sz="2800" dirty="0" smtClean="0"/>
              <a:t>Antropologia Renascentista</a:t>
            </a:r>
          </a:p>
          <a:p>
            <a:pPr marL="0" indent="0">
              <a:buNone/>
            </a:pPr>
            <a:endParaRPr lang="nl-BE" sz="2800" dirty="0" smtClean="0"/>
          </a:p>
          <a:p>
            <a:pPr marL="0" indent="0" algn="ctr">
              <a:buNone/>
            </a:pPr>
            <a:r>
              <a:rPr lang="nl-BE" sz="3600" b="1" dirty="0" smtClean="0">
                <a:solidFill>
                  <a:schemeClr val="accent4">
                    <a:lumMod val="75000"/>
                  </a:schemeClr>
                </a:solidFill>
              </a:rPr>
              <a:t>Inquieto/Fora de lugar</a:t>
            </a:r>
          </a:p>
          <a:p>
            <a:pPr marL="0" indent="0">
              <a:buNone/>
            </a:pPr>
            <a:endParaRPr lang="nl-BE" sz="1800" dirty="0"/>
          </a:p>
          <a:p>
            <a:r>
              <a:rPr lang="nl-BE" sz="2800" i="1" dirty="0" smtClean="0"/>
              <a:t>Foris</a:t>
            </a:r>
            <a:r>
              <a:rPr lang="nl-BE" sz="2800" dirty="0" smtClean="0"/>
              <a:t>: fora, baixo, mundo.</a:t>
            </a:r>
          </a:p>
          <a:p>
            <a:r>
              <a:rPr lang="nl-BE" sz="2800" i="1" dirty="0" smtClean="0"/>
              <a:t>Intus</a:t>
            </a:r>
            <a:r>
              <a:rPr lang="nl-BE" sz="2800" dirty="0" smtClean="0"/>
              <a:t>: dentro, alto, Deus.</a:t>
            </a:r>
          </a:p>
          <a:p>
            <a:pPr marL="0" indent="0">
              <a:buNone/>
            </a:pPr>
            <a:endParaRPr lang="nl-BE" sz="2800" dirty="0" smtClean="0"/>
          </a:p>
          <a:p>
            <a:pPr marL="0" indent="0">
              <a:buFont typeface="Wingdings" pitchFamily="2" charset="2"/>
              <a:buNone/>
            </a:pPr>
            <a:endParaRPr lang="nl-BE" sz="2800" dirty="0" smtClean="0"/>
          </a:p>
          <a:p>
            <a:pPr marL="0" indent="0">
              <a:buFont typeface="Wingdings" pitchFamily="2" charset="2"/>
              <a:buNone/>
            </a:pPr>
            <a:endParaRPr lang="nl-BE" sz="2800" dirty="0" smtClean="0"/>
          </a:p>
          <a:p>
            <a:pPr marL="0" indent="0">
              <a:buFont typeface="Wingdings" pitchFamily="2" charset="2"/>
              <a:buNone/>
            </a:pPr>
            <a:endParaRPr lang="nl-BE" dirty="0" smtClean="0"/>
          </a:p>
        </p:txBody>
      </p:sp>
    </p:spTree>
    <p:extLst>
      <p:ext uri="{BB962C8B-B14F-4D97-AF65-F5344CB8AC3E}">
        <p14:creationId xmlns:p14="http://schemas.microsoft.com/office/powerpoint/2010/main" val="1918421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1520" y="1772817"/>
            <a:ext cx="8640960" cy="4381922"/>
          </a:xfrm>
        </p:spPr>
        <p:txBody>
          <a:bodyPr>
            <a:normAutofit/>
          </a:bodyPr>
          <a:lstStyle/>
          <a:p>
            <a:pPr marL="0" indent="0" algn="just">
              <a:buNone/>
            </a:pPr>
            <a:r>
              <a:rPr lang="pt-BR" sz="3600" dirty="0" smtClean="0"/>
              <a:t>Trazia </a:t>
            </a:r>
            <a:r>
              <a:rPr lang="pt-BR" sz="3600" dirty="0"/>
              <a:t>a alma </a:t>
            </a:r>
            <a:r>
              <a:rPr lang="pt-BR" sz="3600" b="1" dirty="0"/>
              <a:t>despedaçada</a:t>
            </a:r>
            <a:r>
              <a:rPr lang="pt-BR" sz="3600" dirty="0"/>
              <a:t>, a </a:t>
            </a:r>
            <a:r>
              <a:rPr lang="pt-BR" sz="3600" b="1" dirty="0"/>
              <a:t>escorrer</a:t>
            </a:r>
            <a:r>
              <a:rPr lang="pt-BR" sz="3600" dirty="0"/>
              <a:t> </a:t>
            </a:r>
            <a:r>
              <a:rPr lang="pt-BR" sz="3600" b="1" dirty="0"/>
              <a:t>sangue</a:t>
            </a:r>
            <a:r>
              <a:rPr lang="pt-BR" sz="3600" dirty="0"/>
              <a:t>, qual fardo importuno do qual não sabia descartar-me</a:t>
            </a:r>
            <a:r>
              <a:rPr lang="pt-BR" sz="3600" dirty="0" smtClean="0"/>
              <a:t>...</a:t>
            </a:r>
          </a:p>
          <a:p>
            <a:pPr marL="0" indent="0" algn="just">
              <a:buNone/>
            </a:pPr>
            <a:r>
              <a:rPr lang="pt-BR" sz="3600" dirty="0"/>
              <a:t>Para onde o </a:t>
            </a:r>
            <a:r>
              <a:rPr lang="pt-BR" sz="3600" b="1" dirty="0"/>
              <a:t>coração me fugiria de si mesmo</a:t>
            </a:r>
            <a:r>
              <a:rPr lang="pt-BR" sz="3600" dirty="0"/>
              <a:t>? Para onde </a:t>
            </a:r>
            <a:r>
              <a:rPr lang="pt-BR" sz="3600" b="1" dirty="0"/>
              <a:t>fugiria de mim mesmo</a:t>
            </a:r>
            <a:r>
              <a:rPr lang="pt-BR" sz="3600" dirty="0"/>
              <a:t>?</a:t>
            </a:r>
          </a:p>
          <a:p>
            <a:pPr marL="0" indent="0" algn="just">
              <a:buNone/>
            </a:pPr>
            <a:endParaRPr lang="pt-BR" sz="3600" dirty="0"/>
          </a:p>
        </p:txBody>
      </p:sp>
      <p:sp>
        <p:nvSpPr>
          <p:cNvPr id="3" name="Title 2"/>
          <p:cNvSpPr>
            <a:spLocks noGrp="1"/>
          </p:cNvSpPr>
          <p:nvPr>
            <p:ph type="title" idx="4294967295"/>
          </p:nvPr>
        </p:nvSpPr>
        <p:spPr>
          <a:xfrm>
            <a:off x="0" y="569913"/>
            <a:ext cx="9144000" cy="1054100"/>
          </a:xfrm>
        </p:spPr>
        <p:txBody>
          <a:bodyPr/>
          <a:lstStyle/>
          <a:p>
            <a:r>
              <a:rPr lang="nl-BE" i="1" dirty="0" err="1" smtClean="0"/>
              <a:t>Confessiones</a:t>
            </a:r>
            <a:r>
              <a:rPr lang="nl-BE" dirty="0" smtClean="0"/>
              <a:t> 4,12</a:t>
            </a:r>
            <a:endParaRPr lang="nl-BE" dirty="0"/>
          </a:p>
        </p:txBody>
      </p:sp>
    </p:spTree>
    <p:extLst>
      <p:ext uri="{BB962C8B-B14F-4D97-AF65-F5344CB8AC3E}">
        <p14:creationId xmlns:p14="http://schemas.microsoft.com/office/powerpoint/2010/main" val="3419571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07504" y="1124744"/>
            <a:ext cx="8856984" cy="5733256"/>
          </a:xfrm>
        </p:spPr>
        <p:txBody>
          <a:bodyPr>
            <a:noAutofit/>
          </a:bodyPr>
          <a:lstStyle/>
          <a:p>
            <a:pPr marL="0" indent="0" algn="just">
              <a:buNone/>
            </a:pPr>
            <a:r>
              <a:rPr lang="pt-BR" sz="3200" dirty="0" smtClean="0"/>
              <a:t>“</a:t>
            </a:r>
            <a:r>
              <a:rPr lang="pt-BR" sz="3200" dirty="0"/>
              <a:t>Ó minha esperança desde a minha juventude</a:t>
            </a:r>
            <a:r>
              <a:rPr lang="pt-BR" sz="3200" dirty="0" smtClean="0"/>
              <a:t>”, </a:t>
            </a:r>
            <a:r>
              <a:rPr lang="pt-BR" sz="3200" dirty="0"/>
              <a:t>onde estavas, para onde te retiraste? Não foste tu que me crias-te e me quiseste diferente dos animais, mais inteligente que as aves do céu? E, no entanto, eu caminhava em meio às trevas e por terrenos escorregadios. </a:t>
            </a:r>
            <a:r>
              <a:rPr lang="pt-BR" sz="3200" b="1" dirty="0"/>
              <a:t>Eu te buscava fora de mim, e não encontrava o Deus do meu coração</a:t>
            </a:r>
            <a:r>
              <a:rPr lang="pt-BR" sz="3200" dirty="0" smtClean="0"/>
              <a:t>. </a:t>
            </a:r>
            <a:r>
              <a:rPr lang="pt-BR" sz="3200" dirty="0"/>
              <a:t>Havia chegado ao fundo do mar, e não tinha mais confiança nem esperança de encontrar a verdade</a:t>
            </a:r>
            <a:r>
              <a:rPr lang="pt-BR" sz="3200" dirty="0" smtClean="0"/>
              <a:t>.</a:t>
            </a:r>
            <a:endParaRPr lang="pt-BR" sz="3200" dirty="0"/>
          </a:p>
        </p:txBody>
      </p:sp>
      <p:sp>
        <p:nvSpPr>
          <p:cNvPr id="3" name="Title 2"/>
          <p:cNvSpPr>
            <a:spLocks noGrp="1"/>
          </p:cNvSpPr>
          <p:nvPr>
            <p:ph type="title" idx="4294967295"/>
          </p:nvPr>
        </p:nvSpPr>
        <p:spPr>
          <a:xfrm>
            <a:off x="0" y="7077"/>
            <a:ext cx="9144000" cy="1054100"/>
          </a:xfrm>
        </p:spPr>
        <p:txBody>
          <a:bodyPr/>
          <a:lstStyle/>
          <a:p>
            <a:r>
              <a:rPr lang="nl-BE" i="1" dirty="0" err="1" smtClean="0"/>
              <a:t>Confessiones</a:t>
            </a:r>
            <a:r>
              <a:rPr lang="nl-BE" dirty="0" smtClean="0"/>
              <a:t> 6,1</a:t>
            </a:r>
            <a:endParaRPr lang="nl-BE" dirty="0"/>
          </a:p>
        </p:txBody>
      </p:sp>
    </p:spTree>
    <p:extLst>
      <p:ext uri="{BB962C8B-B14F-4D97-AF65-F5344CB8AC3E}">
        <p14:creationId xmlns:p14="http://schemas.microsoft.com/office/powerpoint/2010/main" val="2912367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11113"/>
            <a:ext cx="9144000" cy="1054100"/>
          </a:xfrm>
        </p:spPr>
        <p:txBody>
          <a:bodyPr/>
          <a:lstStyle/>
          <a:p>
            <a:r>
              <a:rPr lang="en-GB" sz="4800" b="1" cap="small" dirty="0" smtClean="0"/>
              <a:t>2. </a:t>
            </a:r>
            <a:r>
              <a:rPr lang="en-GB" sz="4800" b="1" cap="small" dirty="0" err="1" smtClean="0"/>
              <a:t>Retorne</a:t>
            </a:r>
            <a:r>
              <a:rPr lang="en-GB" sz="4800" b="1" cap="small" dirty="0" smtClean="0"/>
              <a:t> </a:t>
            </a:r>
            <a:r>
              <a:rPr lang="en-GB" sz="4800" b="1" cap="small" dirty="0" err="1" smtClean="0"/>
              <a:t>ao</a:t>
            </a:r>
            <a:r>
              <a:rPr lang="en-GB" sz="4800" b="1" cap="small" dirty="0" smtClean="0"/>
              <a:t> </a:t>
            </a:r>
            <a:r>
              <a:rPr lang="en-GB" sz="4800" b="1" cap="small" dirty="0" err="1" smtClean="0"/>
              <a:t>seu</a:t>
            </a:r>
            <a:r>
              <a:rPr lang="en-GB" sz="4800" b="1" cap="small" dirty="0" smtClean="0"/>
              <a:t> </a:t>
            </a:r>
            <a:r>
              <a:rPr lang="en-GB" sz="4800" b="1" cap="small" dirty="0" err="1" smtClean="0"/>
              <a:t>coração</a:t>
            </a:r>
            <a:endParaRPr lang="nl-NL" sz="4800" b="1" cap="small" dirty="0"/>
          </a:p>
        </p:txBody>
      </p:sp>
      <p:sp>
        <p:nvSpPr>
          <p:cNvPr id="27" name="Tijdelijke aanduiding voor inhoud 26"/>
          <p:cNvSpPr>
            <a:spLocks noGrp="1"/>
          </p:cNvSpPr>
          <p:nvPr>
            <p:ph sz="quarter" idx="4294967295"/>
          </p:nvPr>
        </p:nvSpPr>
        <p:spPr>
          <a:xfrm>
            <a:off x="5292080" y="836712"/>
            <a:ext cx="3851920" cy="6015798"/>
          </a:xfrm>
        </p:spPr>
        <p:txBody>
          <a:bodyPr>
            <a:normAutofit/>
          </a:bodyPr>
          <a:lstStyle/>
          <a:p>
            <a:pPr marL="0" indent="0">
              <a:buNone/>
            </a:pPr>
            <a:r>
              <a:rPr lang="nl-BE" sz="3600" b="1" dirty="0" smtClean="0">
                <a:solidFill>
                  <a:schemeClr val="accent4"/>
                </a:solidFill>
              </a:rPr>
              <a:t>2.1. </a:t>
            </a:r>
            <a:r>
              <a:rPr lang="en-US" sz="3600" b="1" dirty="0" err="1" smtClean="0">
                <a:solidFill>
                  <a:schemeClr val="accent4"/>
                </a:solidFill>
              </a:rPr>
              <a:t>Coração</a:t>
            </a:r>
            <a:r>
              <a:rPr lang="en-US" sz="3600" b="1" dirty="0" smtClean="0">
                <a:solidFill>
                  <a:schemeClr val="accent4"/>
                </a:solidFill>
              </a:rPr>
              <a:t> </a:t>
            </a:r>
            <a:r>
              <a:rPr lang="en-US" sz="3600" b="1" dirty="0" err="1" smtClean="0">
                <a:solidFill>
                  <a:schemeClr val="accent4"/>
                </a:solidFill>
              </a:rPr>
              <a:t>vazio</a:t>
            </a:r>
            <a:endParaRPr lang="fr-FR" sz="3600" i="1" dirty="0" smtClean="0">
              <a:solidFill>
                <a:schemeClr val="accent4"/>
              </a:solidFill>
            </a:endParaRPr>
          </a:p>
          <a:p>
            <a:pPr marL="0" indent="0">
              <a:buNone/>
            </a:pPr>
            <a:r>
              <a:rPr lang="nl-BE" sz="2800" b="1" i="1" dirty="0" smtClean="0"/>
              <a:t>Terapia</a:t>
            </a:r>
            <a:r>
              <a:rPr lang="nl-BE" sz="2800" i="1" dirty="0" smtClean="0"/>
              <a:t>:</a:t>
            </a:r>
          </a:p>
          <a:p>
            <a:r>
              <a:rPr lang="nl-BE" sz="2800" dirty="0" smtClean="0"/>
              <a:t>Isaías </a:t>
            </a:r>
            <a:r>
              <a:rPr lang="nl-BE" sz="2800" dirty="0"/>
              <a:t>46:8</a:t>
            </a:r>
            <a:r>
              <a:rPr lang="nl-BE" sz="2800" dirty="0" smtClean="0"/>
              <a:t>: ‘Retorne!’</a:t>
            </a:r>
          </a:p>
          <a:p>
            <a:r>
              <a:rPr lang="nl-BE" sz="2800" dirty="0" smtClean="0"/>
              <a:t>Introspecção</a:t>
            </a:r>
          </a:p>
          <a:p>
            <a:pPr marL="0" indent="0">
              <a:buNone/>
            </a:pPr>
            <a:endParaRPr lang="nl-BE" sz="1100" dirty="0"/>
          </a:p>
          <a:p>
            <a:pPr marL="0" indent="0" algn="ctr">
              <a:buNone/>
            </a:pPr>
            <a:r>
              <a:rPr lang="en-US" sz="2600" b="1" i="1" dirty="0" smtClean="0"/>
              <a:t>Conf</a:t>
            </a:r>
            <a:r>
              <a:rPr lang="en-US" sz="2600" b="1" dirty="0" smtClean="0"/>
              <a:t>. 5,2: </a:t>
            </a:r>
          </a:p>
          <a:p>
            <a:pPr marL="0" indent="0" algn="ctr">
              <a:buNone/>
            </a:pPr>
            <a:r>
              <a:rPr lang="pt-BR" dirty="0" smtClean="0"/>
              <a:t>Estavas </a:t>
            </a:r>
            <a:r>
              <a:rPr lang="pt-BR" dirty="0"/>
              <a:t>diante de mim, e eu até de mim mesmo me afastava, e se não encontrava nem a mim mesmo, muito menos podia encontrar-te a ti</a:t>
            </a:r>
            <a:r>
              <a:rPr lang="pt-BR" dirty="0" smtClean="0"/>
              <a:t>.</a:t>
            </a:r>
            <a:endParaRPr lang="pt-BR" dirty="0"/>
          </a:p>
        </p:txBody>
      </p:sp>
      <p:sp>
        <p:nvSpPr>
          <p:cNvPr id="11" name="Tijdelijke aanduiding voor inhoud 3"/>
          <p:cNvSpPr txBox="1">
            <a:spLocks/>
          </p:cNvSpPr>
          <p:nvPr/>
        </p:nvSpPr>
        <p:spPr>
          <a:xfrm>
            <a:off x="4283968" y="2204864"/>
            <a:ext cx="4680521" cy="2952328"/>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lvl="0"/>
            <a:endParaRPr lang="nl-BE" dirty="0" smtClean="0"/>
          </a:p>
          <a:p>
            <a:pPr marL="411480" lvl="1" indent="0">
              <a:buNone/>
            </a:pPr>
            <a:endParaRPr lang="nl-BE" dirty="0" smtClean="0"/>
          </a:p>
        </p:txBody>
      </p:sp>
      <p:pic>
        <p:nvPicPr>
          <p:cNvPr id="10" name="Picture 8" descr="The-Conversion-of-St-Augustine-xx-Fra-Angelico"/>
          <p:cNvPicPr>
            <a:picLocks noChangeAspect="1" noChangeArrowheads="1"/>
          </p:cNvPicPr>
          <p:nvPr/>
        </p:nvPicPr>
        <p:blipFill>
          <a:blip r:embed="rId2" cstate="print"/>
          <a:srcRect/>
          <a:stretch>
            <a:fillRect/>
          </a:stretch>
        </p:blipFill>
        <p:spPr bwMode="auto">
          <a:xfrm>
            <a:off x="-1" y="1834861"/>
            <a:ext cx="5272149" cy="3312368"/>
          </a:xfrm>
          <a:prstGeom prst="rect">
            <a:avLst/>
          </a:prstGeom>
          <a:noFill/>
          <a:ln w="9525">
            <a:noFill/>
            <a:miter lim="800000"/>
            <a:headEnd/>
            <a:tailEnd/>
          </a:ln>
        </p:spPr>
      </p:pic>
      <p:sp>
        <p:nvSpPr>
          <p:cNvPr id="7" name="Rechthoek 8"/>
          <p:cNvSpPr/>
          <p:nvPr/>
        </p:nvSpPr>
        <p:spPr>
          <a:xfrm>
            <a:off x="-31708" y="5188287"/>
            <a:ext cx="5303855" cy="830997"/>
          </a:xfrm>
          <a:prstGeom prst="rect">
            <a:avLst/>
          </a:prstGeom>
        </p:spPr>
        <p:txBody>
          <a:bodyPr wrap="square">
            <a:spAutoFit/>
          </a:bodyPr>
          <a:lstStyle/>
          <a:p>
            <a:pPr algn="ctr" fontAlgn="auto">
              <a:spcBef>
                <a:spcPts val="0"/>
              </a:spcBef>
              <a:spcAft>
                <a:spcPts val="0"/>
              </a:spcAft>
              <a:defRPr/>
            </a:pPr>
            <a:r>
              <a:rPr lang="nl-BE" sz="1600" cap="all" dirty="0" err="1">
                <a:latin typeface="Times New Roman" pitchFamily="18" charset="0"/>
                <a:cs typeface="Times New Roman" pitchFamily="18" charset="0"/>
              </a:rPr>
              <a:t>Fra</a:t>
            </a:r>
            <a:r>
              <a:rPr lang="nl-BE" sz="1600" cap="all" dirty="0">
                <a:latin typeface="Times New Roman" pitchFamily="18" charset="0"/>
                <a:cs typeface="Times New Roman" pitchFamily="18" charset="0"/>
              </a:rPr>
              <a:t> </a:t>
            </a:r>
            <a:r>
              <a:rPr lang="nl-BE" sz="1600" cap="all" dirty="0" err="1">
                <a:latin typeface="Times New Roman" pitchFamily="18" charset="0"/>
                <a:cs typeface="Times New Roman" pitchFamily="18" charset="0"/>
              </a:rPr>
              <a:t>Angelico</a:t>
            </a:r>
            <a:r>
              <a:rPr lang="nl-BE" sz="1600" cap="all" dirty="0">
                <a:latin typeface="Times New Roman" pitchFamily="18" charset="0"/>
                <a:cs typeface="Times New Roman" pitchFamily="18" charset="0"/>
              </a:rPr>
              <a:t> </a:t>
            </a:r>
            <a:r>
              <a:rPr lang="nl-BE" sz="1600" dirty="0">
                <a:latin typeface="Times New Roman" pitchFamily="18" charset="0"/>
                <a:cs typeface="Times New Roman" pitchFamily="18" charset="0"/>
              </a:rPr>
              <a:t>(</a:t>
            </a:r>
            <a:r>
              <a:rPr lang="nl-BE" sz="1600" dirty="0" err="1">
                <a:latin typeface="Times New Roman" pitchFamily="18" charset="0"/>
                <a:cs typeface="Times New Roman" pitchFamily="18" charset="0"/>
              </a:rPr>
              <a:t>mid</a:t>
            </a:r>
            <a:r>
              <a:rPr lang="nl-BE" sz="1600" dirty="0">
                <a:latin typeface="Times New Roman" pitchFamily="18" charset="0"/>
                <a:cs typeface="Times New Roman" pitchFamily="18" charset="0"/>
              </a:rPr>
              <a:t> </a:t>
            </a:r>
            <a:r>
              <a:rPr lang="nl-BE" sz="1600" dirty="0" smtClean="0">
                <a:latin typeface="Times New Roman" pitchFamily="18" charset="0"/>
                <a:cs typeface="Times New Roman" pitchFamily="18" charset="0"/>
              </a:rPr>
              <a:t>15</a:t>
            </a:r>
            <a:r>
              <a:rPr lang="nl-BE" sz="1600" baseline="30000" dirty="0" smtClean="0">
                <a:latin typeface="Times New Roman" pitchFamily="18" charset="0"/>
                <a:cs typeface="Times New Roman" pitchFamily="18" charset="0"/>
              </a:rPr>
              <a:t>th </a:t>
            </a:r>
            <a:r>
              <a:rPr lang="nl-BE" sz="1600" dirty="0">
                <a:latin typeface="Times New Roman" pitchFamily="18" charset="0"/>
                <a:cs typeface="Times New Roman" pitchFamily="18" charset="0"/>
              </a:rPr>
              <a:t>c</a:t>
            </a:r>
            <a:r>
              <a:rPr lang="nl-BE" sz="1600" dirty="0" smtClean="0">
                <a:latin typeface="Times New Roman" pitchFamily="18" charset="0"/>
                <a:cs typeface="Times New Roman" pitchFamily="18" charset="0"/>
              </a:rPr>
              <a:t>.)</a:t>
            </a:r>
            <a:r>
              <a:rPr lang="it-IT" sz="1600" i="1" dirty="0" smtClean="0">
                <a:latin typeface="Times New Roman" pitchFamily="18" charset="0"/>
                <a:cs typeface="Times New Roman" pitchFamily="18" charset="0"/>
              </a:rPr>
              <a:t> </a:t>
            </a:r>
            <a:endParaRPr lang="it-IT" sz="1600" i="1" dirty="0">
              <a:latin typeface="Times New Roman" pitchFamily="18" charset="0"/>
              <a:cs typeface="Times New Roman" pitchFamily="18" charset="0"/>
            </a:endParaRPr>
          </a:p>
          <a:p>
            <a:pPr algn="ctr" fontAlgn="auto">
              <a:spcBef>
                <a:spcPts val="0"/>
              </a:spcBef>
              <a:spcAft>
                <a:spcPts val="0"/>
              </a:spcAft>
              <a:defRPr/>
            </a:pPr>
            <a:r>
              <a:rPr lang="it-IT" sz="1600" i="1" dirty="0" smtClean="0">
                <a:latin typeface="Times New Roman" pitchFamily="18" charset="0"/>
                <a:cs typeface="Times New Roman" pitchFamily="18" charset="0"/>
              </a:rPr>
              <a:t>Conversão de Agostinho</a:t>
            </a:r>
            <a:r>
              <a:rPr lang="nl-BE" sz="1600" dirty="0">
                <a:latin typeface="Times New Roman" pitchFamily="18" charset="0"/>
                <a:cs typeface="Times New Roman" pitchFamily="18" charset="0"/>
              </a:rPr>
              <a:t/>
            </a:r>
            <a:br>
              <a:rPr lang="nl-BE" sz="1600" dirty="0">
                <a:latin typeface="Times New Roman" pitchFamily="18" charset="0"/>
                <a:cs typeface="Times New Roman" pitchFamily="18" charset="0"/>
              </a:rPr>
            </a:br>
            <a:r>
              <a:rPr lang="nl-BE" sz="1600" dirty="0" smtClean="0">
                <a:latin typeface="Times New Roman" pitchFamily="18" charset="0"/>
                <a:cs typeface="Times New Roman" pitchFamily="18" charset="0"/>
              </a:rPr>
              <a:t>Cherbourg, </a:t>
            </a:r>
            <a:r>
              <a:rPr lang="nl-BE" sz="1600" dirty="0" err="1" smtClean="0">
                <a:latin typeface="Times New Roman" pitchFamily="18" charset="0"/>
                <a:cs typeface="Times New Roman" pitchFamily="18" charset="0"/>
              </a:rPr>
              <a:t>Musée</a:t>
            </a:r>
            <a:r>
              <a:rPr lang="nl-BE" sz="1600" dirty="0" smtClean="0">
                <a:latin typeface="Times New Roman" pitchFamily="18" charset="0"/>
                <a:cs typeface="Times New Roman" pitchFamily="18" charset="0"/>
              </a:rPr>
              <a:t> Thomas-Henry</a:t>
            </a:r>
            <a:endParaRPr lang="it-IT" sz="1600" dirty="0">
              <a:latin typeface="Times New Roman" pitchFamily="18" charset="0"/>
              <a:cs typeface="Times New Roman" pitchFamily="18" charset="0"/>
            </a:endParaRPr>
          </a:p>
        </p:txBody>
      </p:sp>
    </p:spTree>
    <p:extLst>
      <p:ext uri="{BB962C8B-B14F-4D97-AF65-F5344CB8AC3E}">
        <p14:creationId xmlns:p14="http://schemas.microsoft.com/office/powerpoint/2010/main" val="1086473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07504" y="764704"/>
            <a:ext cx="8928992" cy="6093296"/>
          </a:xfrm>
        </p:spPr>
        <p:txBody>
          <a:bodyPr>
            <a:noAutofit/>
          </a:bodyPr>
          <a:lstStyle/>
          <a:p>
            <a:pPr marL="0" indent="0" algn="just">
              <a:buNone/>
            </a:pPr>
            <a:r>
              <a:rPr lang="pt-BR" sz="2800" dirty="0" smtClean="0"/>
              <a:t>"</a:t>
            </a:r>
            <a:r>
              <a:rPr lang="pt-BR" sz="2800" b="1" dirty="0"/>
              <a:t>Volte para o seu coração e dali para Deus</a:t>
            </a:r>
            <a:r>
              <a:rPr lang="pt-BR" sz="2800" dirty="0"/>
              <a:t>. Você está voltando para Deus, veja você, do lugar mais próximo possível, se você voltou ao seu coração. Porque quando você se ofende com essas coisas de que estamos falando, significa que </a:t>
            </a:r>
            <a:r>
              <a:rPr lang="pt-BR" sz="2800" b="1" dirty="0"/>
              <a:t>você saiu de si mesmo</a:t>
            </a:r>
            <a:r>
              <a:rPr lang="pt-BR" sz="2800" dirty="0"/>
              <a:t>; você se tornou um exilado de seu próprio seio. Você está chateado por coisas fora de você e perde a visão de si mesmo. </a:t>
            </a:r>
            <a:r>
              <a:rPr lang="pt-BR" sz="2800" b="1" dirty="0"/>
              <a:t>Você mesmo está dentro</a:t>
            </a:r>
            <a:r>
              <a:rPr lang="pt-BR" sz="2800" dirty="0"/>
              <a:t>, essas coisas são para </a:t>
            </a:r>
            <a:r>
              <a:rPr lang="pt-BR" sz="2800" dirty="0" smtClean="0"/>
              <a:t>lançar </a:t>
            </a:r>
            <a:r>
              <a:rPr lang="pt-BR" sz="2800" dirty="0"/>
              <a:t>fora. Há coisas boas do lado de fora, mas fora é onde elas estão. Ouro, prata, dinheiro em todas as suas formas, roupas, </a:t>
            </a:r>
            <a:r>
              <a:rPr lang="pt-BR" sz="2800" dirty="0" smtClean="0"/>
              <a:t>servos</a:t>
            </a:r>
            <a:r>
              <a:rPr lang="pt-BR" sz="2800" dirty="0"/>
              <a:t>, rebanhos, honras, todos eles estão fora. … Peça-me coisas melhores, peça-me coisas excelentes; peça-me coisas espirituais; me pergunte por mim mesmo!</a:t>
            </a:r>
            <a:endParaRPr lang="nl-BE" sz="2800" dirty="0"/>
          </a:p>
        </p:txBody>
      </p:sp>
      <p:sp>
        <p:nvSpPr>
          <p:cNvPr id="3" name="Title 2"/>
          <p:cNvSpPr>
            <a:spLocks noGrp="1"/>
          </p:cNvSpPr>
          <p:nvPr>
            <p:ph type="title" idx="4294967295"/>
          </p:nvPr>
        </p:nvSpPr>
        <p:spPr>
          <a:xfrm>
            <a:off x="0" y="7077"/>
            <a:ext cx="9144000" cy="757627"/>
          </a:xfrm>
        </p:spPr>
        <p:txBody>
          <a:bodyPr/>
          <a:lstStyle/>
          <a:p>
            <a:r>
              <a:rPr lang="nl-BE" i="1" dirty="0" err="1" smtClean="0"/>
              <a:t>Sermo</a:t>
            </a:r>
            <a:r>
              <a:rPr lang="nl-BE" i="1" dirty="0" smtClean="0"/>
              <a:t> </a:t>
            </a:r>
            <a:r>
              <a:rPr lang="nl-BE" dirty="0" smtClean="0"/>
              <a:t>311,13</a:t>
            </a:r>
            <a:endParaRPr lang="nl-BE" dirty="0"/>
          </a:p>
        </p:txBody>
      </p:sp>
    </p:spTree>
    <p:extLst>
      <p:ext uri="{BB962C8B-B14F-4D97-AF65-F5344CB8AC3E}">
        <p14:creationId xmlns:p14="http://schemas.microsoft.com/office/powerpoint/2010/main" val="2676083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476672"/>
            <a:ext cx="9144000" cy="6480720"/>
          </a:xfrm>
        </p:spPr>
        <p:txBody>
          <a:bodyPr>
            <a:noAutofit/>
          </a:bodyPr>
          <a:lstStyle/>
          <a:p>
            <a:pPr fontAlgn="t"/>
            <a:r>
              <a:rPr lang="pt-BR" sz="2700" dirty="0" smtClean="0"/>
              <a:t>Se </a:t>
            </a:r>
            <a:r>
              <a:rPr lang="pt-BR" sz="2700" dirty="0"/>
              <a:t>ele </a:t>
            </a:r>
            <a:r>
              <a:rPr lang="pt-BR" sz="2700" b="1" dirty="0"/>
              <a:t>voltou para si mesmo</a:t>
            </a:r>
            <a:r>
              <a:rPr lang="pt-BR" sz="2700" dirty="0"/>
              <a:t>, isso significa que ele se </a:t>
            </a:r>
            <a:r>
              <a:rPr lang="pt-BR" sz="2700" b="1" dirty="0"/>
              <a:t>afastou de si mesmo</a:t>
            </a:r>
            <a:r>
              <a:rPr lang="pt-BR" sz="2700" dirty="0"/>
              <a:t>. Por ter caído de si mesmo e se ter afastado de si mesmo, </a:t>
            </a:r>
            <a:r>
              <a:rPr lang="pt-BR" sz="2700" b="1" dirty="0"/>
              <a:t>retorna primeiro a si mesmo </a:t>
            </a:r>
            <a:r>
              <a:rPr lang="pt-BR" sz="2700" dirty="0"/>
              <a:t>para </a:t>
            </a:r>
            <a:r>
              <a:rPr lang="pt-BR" sz="2700" b="1" dirty="0"/>
              <a:t>retornar àquele de quem havia caído</a:t>
            </a:r>
            <a:r>
              <a:rPr lang="pt-BR" sz="2700" dirty="0"/>
              <a:t>, </a:t>
            </a:r>
            <a:r>
              <a:rPr lang="pt-BR" sz="2700" b="1" dirty="0"/>
              <a:t>caindo de si mesmo</a:t>
            </a:r>
            <a:r>
              <a:rPr lang="pt-BR" sz="2700" dirty="0"/>
              <a:t>. Você vê, caindo de si mesmo, ele permaneceu em si mesmo. Assim, da mesma forma, quando ele retorna a si mesmo, ele não deve permanecer em si mesmo, no caso de ele novamente se afastar de si mesmo. Ao retornar para si mesmo, o que ele disse para não permanecer em si mesmo? "Eu vou levantar e ir para o meu pai" (</a:t>
            </a:r>
            <a:r>
              <a:rPr lang="pt-BR" sz="2700" dirty="0" err="1"/>
              <a:t>Lc</a:t>
            </a:r>
            <a:r>
              <a:rPr lang="pt-BR" sz="2700" dirty="0"/>
              <a:t> 15: 17-18). Esse é o lugar do qual ele havia caído de si mesmo; ele havia </a:t>
            </a:r>
            <a:r>
              <a:rPr lang="pt-BR" sz="2700" b="1" dirty="0"/>
              <a:t>caído de seu pai</a:t>
            </a:r>
            <a:r>
              <a:rPr lang="pt-BR" sz="2700" dirty="0"/>
              <a:t>, ele havia </a:t>
            </a:r>
            <a:r>
              <a:rPr lang="pt-BR" sz="2700" b="1" dirty="0"/>
              <a:t>caído de si mesmo</a:t>
            </a:r>
            <a:r>
              <a:rPr lang="pt-BR" sz="2700" dirty="0"/>
              <a:t>. Ele havia se afastado de si mesmo para as </a:t>
            </a:r>
            <a:r>
              <a:rPr lang="pt-BR" sz="2700" b="1" dirty="0"/>
              <a:t>coisas do lado de fora</a:t>
            </a:r>
            <a:r>
              <a:rPr lang="pt-BR" sz="2700" dirty="0"/>
              <a:t>. Ele volta para si e parte para o pai, onde pode se manter </a:t>
            </a:r>
            <a:r>
              <a:rPr lang="pt-BR" sz="2700" dirty="0" smtClean="0"/>
              <a:t>em segurança</a:t>
            </a:r>
            <a:endParaRPr lang="pt-BR" sz="2700" dirty="0"/>
          </a:p>
          <a:p>
            <a:pPr marL="0" indent="0" algn="just">
              <a:buNone/>
            </a:pPr>
            <a:endParaRPr lang="nl-BE" sz="2700" dirty="0"/>
          </a:p>
        </p:txBody>
      </p:sp>
      <p:sp>
        <p:nvSpPr>
          <p:cNvPr id="3" name="Title 2"/>
          <p:cNvSpPr>
            <a:spLocks noGrp="1"/>
          </p:cNvSpPr>
          <p:nvPr>
            <p:ph type="title" idx="4294967295"/>
          </p:nvPr>
        </p:nvSpPr>
        <p:spPr>
          <a:xfrm>
            <a:off x="0" y="7077"/>
            <a:ext cx="9144000" cy="469595"/>
          </a:xfrm>
        </p:spPr>
        <p:txBody>
          <a:bodyPr/>
          <a:lstStyle/>
          <a:p>
            <a:r>
              <a:rPr lang="nl-BE" sz="3600" b="1" i="1" dirty="0" smtClean="0"/>
              <a:t>Sermo </a:t>
            </a:r>
            <a:r>
              <a:rPr lang="nl-BE" sz="3600" b="1" dirty="0" smtClean="0"/>
              <a:t>96,2: Filho Pródigo</a:t>
            </a:r>
            <a:endParaRPr lang="nl-BE" sz="3600" b="1" dirty="0"/>
          </a:p>
        </p:txBody>
      </p:sp>
    </p:spTree>
    <p:extLst>
      <p:ext uri="{BB962C8B-B14F-4D97-AF65-F5344CB8AC3E}">
        <p14:creationId xmlns:p14="http://schemas.microsoft.com/office/powerpoint/2010/main" val="1889842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60648"/>
            <a:ext cx="9144000" cy="1363758"/>
          </a:xfrm>
        </p:spPr>
        <p:txBody>
          <a:bodyPr>
            <a:normAutofit fontScale="90000"/>
          </a:bodyPr>
          <a:lstStyle/>
          <a:p>
            <a:r>
              <a:rPr lang="en-GB" sz="4800" b="1" cap="small" dirty="0" err="1" smtClean="0"/>
              <a:t>Introdução</a:t>
            </a:r>
            <a:r>
              <a:rPr lang="en-GB" sz="4800" b="1" cap="small" dirty="0" smtClean="0"/>
              <a:t>:</a:t>
            </a:r>
            <a:br>
              <a:rPr lang="en-GB" sz="4800" b="1" cap="small" dirty="0" smtClean="0"/>
            </a:br>
            <a:r>
              <a:rPr lang="en-GB" sz="4800" b="1" cap="small" dirty="0" err="1" smtClean="0"/>
              <a:t>Agostinianos</a:t>
            </a:r>
            <a:endParaRPr lang="nl-NL" sz="4800" b="1" i="1" cap="small" dirty="0"/>
          </a:p>
        </p:txBody>
      </p:sp>
      <p:sp>
        <p:nvSpPr>
          <p:cNvPr id="6" name="Tijdelijke aanduiding voor inhoud 5"/>
          <p:cNvSpPr>
            <a:spLocks noGrp="1"/>
          </p:cNvSpPr>
          <p:nvPr>
            <p:ph sz="quarter" idx="13"/>
          </p:nvPr>
        </p:nvSpPr>
        <p:spPr>
          <a:xfrm>
            <a:off x="467544" y="1340768"/>
            <a:ext cx="3672408" cy="5400600"/>
          </a:xfrm>
        </p:spPr>
        <p:txBody>
          <a:bodyPr>
            <a:normAutofit fontScale="47500" lnSpcReduction="20000"/>
          </a:bodyPr>
          <a:lstStyle/>
          <a:p>
            <a:endParaRPr lang="it-IT" sz="2800" dirty="0" smtClean="0"/>
          </a:p>
          <a:p>
            <a:endParaRPr lang="it-IT" sz="2800" dirty="0" smtClean="0"/>
          </a:p>
          <a:p>
            <a:endParaRPr lang="it-IT" sz="2800" dirty="0" smtClean="0"/>
          </a:p>
          <a:p>
            <a:pPr>
              <a:buNone/>
            </a:pPr>
            <a:endParaRPr lang="it-IT" sz="2800" dirty="0" smtClean="0"/>
          </a:p>
          <a:p>
            <a:pPr>
              <a:buNone/>
            </a:pPr>
            <a:endParaRPr lang="it-IT" sz="2800" dirty="0" smtClean="0"/>
          </a:p>
          <a:p>
            <a:pPr>
              <a:buNone/>
            </a:pPr>
            <a:endParaRPr lang="it-IT" sz="2800" dirty="0" smtClean="0"/>
          </a:p>
          <a:p>
            <a:pPr>
              <a:buNone/>
            </a:pPr>
            <a:endParaRPr lang="it-IT" sz="2800" dirty="0" smtClean="0"/>
          </a:p>
          <a:p>
            <a:pPr>
              <a:buNone/>
            </a:pPr>
            <a:endParaRPr lang="it-IT" sz="2800" dirty="0" smtClean="0"/>
          </a:p>
          <a:p>
            <a:pPr>
              <a:buNone/>
            </a:pPr>
            <a:endParaRPr lang="it-IT" sz="2800" dirty="0" smtClean="0"/>
          </a:p>
          <a:p>
            <a:pPr>
              <a:buNone/>
            </a:pPr>
            <a:endParaRPr lang="it-IT" sz="2800" dirty="0" smtClean="0"/>
          </a:p>
          <a:p>
            <a:pPr>
              <a:buNone/>
            </a:pPr>
            <a:endParaRPr lang="it-IT" sz="2800" dirty="0" smtClean="0"/>
          </a:p>
          <a:p>
            <a:pPr>
              <a:buNone/>
            </a:pPr>
            <a:endParaRPr lang="it-IT" sz="2800" dirty="0" smtClean="0"/>
          </a:p>
          <a:p>
            <a:pPr>
              <a:buNone/>
            </a:pPr>
            <a:endParaRPr lang="nl-NL" sz="2800" i="1" dirty="0" smtClean="0">
              <a:solidFill>
                <a:schemeClr val="tx1"/>
              </a:solidFill>
              <a:latin typeface="Times New Roman" pitchFamily="18" charset="0"/>
            </a:endParaRPr>
          </a:p>
          <a:p>
            <a:pPr>
              <a:buNone/>
            </a:pPr>
            <a:endParaRPr lang="nl-NL" sz="2800" i="1" dirty="0" smtClean="0">
              <a:solidFill>
                <a:schemeClr val="tx1"/>
              </a:solidFill>
              <a:latin typeface="Times New Roman" pitchFamily="18" charset="0"/>
            </a:endParaRPr>
          </a:p>
          <a:p>
            <a:pPr algn="ctr">
              <a:buNone/>
            </a:pPr>
            <a:endParaRPr lang="nl-BE" sz="2200" i="1" dirty="0" smtClean="0">
              <a:solidFill>
                <a:schemeClr val="tx1"/>
              </a:solidFill>
              <a:latin typeface="+mj-lt"/>
            </a:endParaRPr>
          </a:p>
          <a:p>
            <a:pPr algn="ctr">
              <a:buNone/>
            </a:pPr>
            <a:endParaRPr lang="nl-BE" sz="2200" i="1" dirty="0" smtClean="0">
              <a:solidFill>
                <a:schemeClr val="tx1"/>
              </a:solidFill>
              <a:latin typeface="+mj-lt"/>
            </a:endParaRPr>
          </a:p>
          <a:p>
            <a:pPr algn="ctr">
              <a:buNone/>
            </a:pPr>
            <a:endParaRPr lang="nl-BE" sz="2200" i="1" dirty="0" smtClean="0">
              <a:solidFill>
                <a:schemeClr val="tx1"/>
              </a:solidFill>
              <a:latin typeface="+mj-lt"/>
            </a:endParaRPr>
          </a:p>
          <a:p>
            <a:pPr algn="ctr">
              <a:buNone/>
            </a:pPr>
            <a:endParaRPr lang="nl-BE" sz="2200" i="1" dirty="0" smtClean="0">
              <a:solidFill>
                <a:schemeClr val="tx1"/>
              </a:solidFill>
              <a:latin typeface="+mj-lt"/>
            </a:endParaRPr>
          </a:p>
          <a:p>
            <a:pPr algn="ctr">
              <a:buNone/>
            </a:pPr>
            <a:endParaRPr lang="nl-BE" sz="2200" i="1" dirty="0" smtClean="0">
              <a:solidFill>
                <a:schemeClr val="tx1"/>
              </a:solidFill>
              <a:latin typeface="+mj-lt"/>
            </a:endParaRPr>
          </a:p>
          <a:p>
            <a:pPr algn="ctr">
              <a:buNone/>
            </a:pPr>
            <a:endParaRPr lang="nl-BE" sz="2200" i="1" dirty="0" smtClean="0">
              <a:solidFill>
                <a:schemeClr val="tx1"/>
              </a:solidFill>
              <a:latin typeface="+mj-lt"/>
            </a:endParaRPr>
          </a:p>
          <a:p>
            <a:pPr algn="ctr">
              <a:buNone/>
            </a:pPr>
            <a:endParaRPr lang="it-IT" sz="2300" dirty="0" smtClean="0"/>
          </a:p>
          <a:p>
            <a:pPr algn="ctr">
              <a:buNone/>
            </a:pPr>
            <a:r>
              <a:rPr lang="it-IT" sz="2300" dirty="0" smtClean="0"/>
              <a:t/>
            </a:r>
            <a:br>
              <a:rPr lang="it-IT" sz="2300" dirty="0" smtClean="0"/>
            </a:br>
            <a:endParaRPr lang="nl-NL" sz="2500" i="1" dirty="0" smtClean="0">
              <a:solidFill>
                <a:schemeClr val="tx1"/>
              </a:solidFill>
              <a:latin typeface="+mj-lt"/>
            </a:endParaRPr>
          </a:p>
          <a:p>
            <a:pPr algn="ctr">
              <a:buNone/>
            </a:pPr>
            <a:endParaRPr lang="it-IT" sz="3800" dirty="0" smtClean="0">
              <a:latin typeface="Times New Roman" pitchFamily="18" charset="0"/>
              <a:cs typeface="Times New Roman" pitchFamily="18" charset="0"/>
            </a:endParaRPr>
          </a:p>
          <a:p>
            <a:pPr algn="ctr">
              <a:buNone/>
            </a:pPr>
            <a:r>
              <a:rPr lang="it-IT" sz="3800" dirty="0" smtClean="0">
                <a:latin typeface="Times New Roman" pitchFamily="18" charset="0"/>
                <a:cs typeface="Times New Roman" pitchFamily="18" charset="0"/>
              </a:rPr>
              <a:t>1931</a:t>
            </a:r>
          </a:p>
        </p:txBody>
      </p:sp>
      <p:sp>
        <p:nvSpPr>
          <p:cNvPr id="7" name="Tijdelijke aanduiding voor inhoud 6"/>
          <p:cNvSpPr>
            <a:spLocks noGrp="1"/>
          </p:cNvSpPr>
          <p:nvPr>
            <p:ph sz="quarter" idx="14"/>
          </p:nvPr>
        </p:nvSpPr>
        <p:spPr>
          <a:xfrm>
            <a:off x="4572000" y="5445224"/>
            <a:ext cx="4464497" cy="1412776"/>
          </a:xfrm>
        </p:spPr>
        <p:txBody>
          <a:bodyPr>
            <a:normAutofit/>
          </a:bodyPr>
          <a:lstStyle/>
          <a:p>
            <a:pPr marL="457200" indent="-457200" algn="ctr">
              <a:buNone/>
            </a:pPr>
            <a:endParaRPr lang="en-GB" sz="1800" dirty="0" smtClean="0">
              <a:latin typeface="Times New Roman" pitchFamily="18" charset="0"/>
              <a:cs typeface="Times New Roman" pitchFamily="18" charset="0"/>
            </a:endParaRPr>
          </a:p>
          <a:p>
            <a:pPr marL="457200" indent="-457200" algn="ctr">
              <a:buNone/>
            </a:pPr>
            <a:r>
              <a:rPr lang="en-GB" sz="1800" dirty="0" smtClean="0">
                <a:latin typeface="Times New Roman" pitchFamily="18" charset="0"/>
                <a:cs typeface="Times New Roman" pitchFamily="18" charset="0"/>
              </a:rPr>
              <a:t>1968</a:t>
            </a:r>
          </a:p>
        </p:txBody>
      </p:sp>
      <p:pic>
        <p:nvPicPr>
          <p:cNvPr id="9" name="Afbeelding 8" descr=", stemma dell'Ordine agostiniano nel "/>
          <p:cNvPicPr/>
          <p:nvPr/>
        </p:nvPicPr>
        <p:blipFill>
          <a:blip r:embed="rId2" cstate="print"/>
          <a:srcRect/>
          <a:stretch>
            <a:fillRect/>
          </a:stretch>
        </p:blipFill>
        <p:spPr bwMode="auto">
          <a:xfrm>
            <a:off x="251520" y="2348880"/>
            <a:ext cx="4144516" cy="3134484"/>
          </a:xfrm>
          <a:prstGeom prst="rect">
            <a:avLst/>
          </a:prstGeom>
          <a:noFill/>
          <a:ln w="9525">
            <a:noFill/>
            <a:miter lim="800000"/>
            <a:headEnd/>
            <a:tailEnd/>
          </a:ln>
        </p:spPr>
      </p:pic>
      <p:pic>
        <p:nvPicPr>
          <p:cNvPr id="11" name="Afbeelding 10" descr="Il cuore trafitto da una freccia su un libro aperto, stemma dell'Ordine agostiniano nel 1968"/>
          <p:cNvPicPr/>
          <p:nvPr/>
        </p:nvPicPr>
        <p:blipFill>
          <a:blip r:embed="rId3" cstate="print"/>
          <a:srcRect/>
          <a:stretch>
            <a:fillRect/>
          </a:stretch>
        </p:blipFill>
        <p:spPr bwMode="auto">
          <a:xfrm>
            <a:off x="5148064" y="2348880"/>
            <a:ext cx="3672408" cy="3053328"/>
          </a:xfrm>
          <a:prstGeom prst="rect">
            <a:avLst/>
          </a:prstGeom>
          <a:noFill/>
          <a:ln w="9525">
            <a:noFill/>
            <a:miter lim="800000"/>
            <a:headEnd/>
            <a:tailEnd/>
          </a:ln>
        </p:spPr>
      </p:pic>
    </p:spTree>
    <p:extLst>
      <p:ext uri="{BB962C8B-B14F-4D97-AF65-F5344CB8AC3E}">
        <p14:creationId xmlns:p14="http://schemas.microsoft.com/office/powerpoint/2010/main" val="1117115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11113"/>
            <a:ext cx="9144000" cy="897607"/>
          </a:xfrm>
        </p:spPr>
        <p:txBody>
          <a:bodyPr/>
          <a:lstStyle/>
          <a:p>
            <a:r>
              <a:rPr lang="en-GB" sz="4800" b="1" cap="small" dirty="0" smtClean="0"/>
              <a:t>2. </a:t>
            </a:r>
            <a:r>
              <a:rPr lang="en-GB" sz="4800" b="1" cap="small" dirty="0" err="1" smtClean="0"/>
              <a:t>Retorne</a:t>
            </a:r>
            <a:r>
              <a:rPr lang="en-GB" sz="4800" b="1" cap="small" dirty="0" smtClean="0"/>
              <a:t> </a:t>
            </a:r>
            <a:r>
              <a:rPr lang="en-GB" sz="4800" b="1" cap="small" dirty="0" err="1" smtClean="0"/>
              <a:t>ao</a:t>
            </a:r>
            <a:r>
              <a:rPr lang="en-GB" sz="4800" b="1" cap="small" dirty="0" smtClean="0"/>
              <a:t> </a:t>
            </a:r>
            <a:r>
              <a:rPr lang="en-GB" sz="4800" b="1" cap="small" dirty="0" err="1" smtClean="0"/>
              <a:t>seu</a:t>
            </a:r>
            <a:r>
              <a:rPr lang="en-GB" sz="4800" b="1" cap="small" dirty="0" smtClean="0"/>
              <a:t> </a:t>
            </a:r>
            <a:r>
              <a:rPr lang="en-GB" sz="4800" b="1" cap="small" dirty="0" err="1" smtClean="0"/>
              <a:t>coração</a:t>
            </a:r>
            <a:endParaRPr lang="nl-NL" sz="4800" b="1" cap="small" dirty="0"/>
          </a:p>
        </p:txBody>
      </p:sp>
      <p:sp>
        <p:nvSpPr>
          <p:cNvPr id="27" name="Tijdelijke aanduiding voor inhoud 26"/>
          <p:cNvSpPr>
            <a:spLocks noGrp="1"/>
          </p:cNvSpPr>
          <p:nvPr>
            <p:ph sz="quarter" idx="4294967295"/>
          </p:nvPr>
        </p:nvSpPr>
        <p:spPr>
          <a:xfrm>
            <a:off x="3707904" y="908720"/>
            <a:ext cx="5436097" cy="5210616"/>
          </a:xfrm>
        </p:spPr>
        <p:txBody>
          <a:bodyPr>
            <a:normAutofit lnSpcReduction="10000"/>
          </a:bodyPr>
          <a:lstStyle/>
          <a:p>
            <a:pPr marL="0" indent="0">
              <a:buNone/>
            </a:pPr>
            <a:r>
              <a:rPr lang="nl-BE" sz="3600" b="1" dirty="0" smtClean="0">
                <a:solidFill>
                  <a:schemeClr val="accent4"/>
                </a:solidFill>
              </a:rPr>
              <a:t>2.2. Um coração esmagado</a:t>
            </a:r>
            <a:endParaRPr lang="nl-BE" sz="3600" dirty="0">
              <a:solidFill>
                <a:schemeClr val="accent4"/>
              </a:solidFill>
            </a:endParaRPr>
          </a:p>
          <a:p>
            <a:pPr marL="0" indent="0" algn="just">
              <a:buNone/>
            </a:pPr>
            <a:r>
              <a:rPr lang="nl-BE" sz="2800" b="1" i="1" dirty="0" err="1" smtClean="0"/>
              <a:t>Conf</a:t>
            </a:r>
            <a:r>
              <a:rPr lang="nl-BE" sz="2800" b="1" i="1" dirty="0" smtClean="0"/>
              <a:t>. </a:t>
            </a:r>
            <a:r>
              <a:rPr lang="nl-BE" sz="2800" b="1" dirty="0" smtClean="0"/>
              <a:t>4, 18: </a:t>
            </a:r>
            <a:r>
              <a:rPr lang="pt-BR" sz="2800" dirty="0" smtClean="0"/>
              <a:t>Ele </a:t>
            </a:r>
            <a:r>
              <a:rPr lang="pt-BR" sz="2800" dirty="0"/>
              <a:t>está no íntimo do nosso coração; mas o coração se afastou dele. “Voltai aos vossos corações, pecadores</a:t>
            </a:r>
            <a:r>
              <a:rPr lang="pt-BR" sz="2800" dirty="0" smtClean="0"/>
              <a:t>”, </a:t>
            </a:r>
            <a:r>
              <a:rPr lang="pt-BR" sz="2800" dirty="0"/>
              <a:t>e ligai-vos àquele que vos criou. Firmai-vos nele e sereis estáveis. </a:t>
            </a:r>
            <a:endParaRPr lang="nl-BE" sz="2800" b="1" i="1" dirty="0" smtClean="0"/>
          </a:p>
          <a:p>
            <a:pPr marL="0" indent="0">
              <a:buNone/>
            </a:pPr>
            <a:r>
              <a:rPr lang="nl-BE" sz="2800" b="1" i="1" dirty="0" smtClean="0"/>
              <a:t>Terapeuta: </a:t>
            </a:r>
          </a:p>
          <a:p>
            <a:r>
              <a:rPr lang="nl-BE" sz="2800" dirty="0" smtClean="0"/>
              <a:t>Criador permanece esperando</a:t>
            </a:r>
          </a:p>
          <a:p>
            <a:r>
              <a:rPr lang="nl-BE" sz="2800" dirty="0" smtClean="0"/>
              <a:t>Presença Ativa</a:t>
            </a:r>
          </a:p>
          <a:p>
            <a:pPr marL="0" indent="0">
              <a:buNone/>
            </a:pPr>
            <a:endParaRPr lang="nl-BE" dirty="0" smtClean="0"/>
          </a:p>
          <a:p>
            <a:endParaRPr lang="nl-BE" dirty="0" smtClean="0"/>
          </a:p>
        </p:txBody>
      </p:sp>
      <p:sp>
        <p:nvSpPr>
          <p:cNvPr id="11" name="Tijdelijke aanduiding voor inhoud 3"/>
          <p:cNvSpPr txBox="1">
            <a:spLocks/>
          </p:cNvSpPr>
          <p:nvPr/>
        </p:nvSpPr>
        <p:spPr>
          <a:xfrm>
            <a:off x="4283968" y="2204864"/>
            <a:ext cx="4680521" cy="2952328"/>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lvl="0"/>
            <a:endParaRPr lang="nl-BE" dirty="0" smtClean="0"/>
          </a:p>
          <a:p>
            <a:pPr marL="411480" lvl="1" indent="0">
              <a:buNone/>
            </a:pPr>
            <a:endParaRPr lang="nl-BE" dirty="0" smtClean="0"/>
          </a:p>
        </p:txBody>
      </p:sp>
      <p:pic>
        <p:nvPicPr>
          <p:cNvPr id="7" name="Picture 6" descr="065K-A47L-Conf21-05-L1650-Moretus%20%28Small%29[1]"/>
          <p:cNvPicPr>
            <a:picLocks noChangeAspect="1" noChangeArrowheads="1"/>
          </p:cNvPicPr>
          <p:nvPr/>
        </p:nvPicPr>
        <p:blipFill>
          <a:blip r:embed="rId2" cstate="print"/>
          <a:srcRect/>
          <a:stretch>
            <a:fillRect/>
          </a:stretch>
        </p:blipFill>
        <p:spPr>
          <a:xfrm>
            <a:off x="-86140" y="908720"/>
            <a:ext cx="3794044" cy="5949281"/>
          </a:xfrm>
          <a:prstGeom prst="rect">
            <a:avLst/>
          </a:prstGeom>
        </p:spPr>
      </p:pic>
      <p:sp>
        <p:nvSpPr>
          <p:cNvPr id="3" name="Rectangle 2"/>
          <p:cNvSpPr/>
          <p:nvPr/>
        </p:nvSpPr>
        <p:spPr>
          <a:xfrm>
            <a:off x="3696199" y="6119336"/>
            <a:ext cx="3108049" cy="738664"/>
          </a:xfrm>
          <a:prstGeom prst="rect">
            <a:avLst/>
          </a:prstGeom>
        </p:spPr>
        <p:txBody>
          <a:bodyPr wrap="square">
            <a:spAutoFit/>
          </a:bodyPr>
          <a:lstStyle/>
          <a:p>
            <a:r>
              <a:rPr lang="nl-NL" sz="1400" cap="all" dirty="0">
                <a:latin typeface="Times New Roman" pitchFamily="18" charset="0"/>
                <a:cs typeface="Times New Roman" pitchFamily="18" charset="0"/>
              </a:rPr>
              <a:t>Jean-Christophe </a:t>
            </a:r>
            <a:r>
              <a:rPr lang="nl-NL" sz="1400" cap="all" dirty="0" err="1">
                <a:latin typeface="Times New Roman" pitchFamily="18" charset="0"/>
                <a:cs typeface="Times New Roman" pitchFamily="18" charset="0"/>
              </a:rPr>
              <a:t>Jegher</a:t>
            </a:r>
            <a:r>
              <a:rPr lang="nl-NL" sz="1400" dirty="0">
                <a:latin typeface="Times New Roman" pitchFamily="18" charset="0"/>
                <a:cs typeface="Times New Roman" pitchFamily="18" charset="0"/>
              </a:rPr>
              <a:t/>
            </a:r>
            <a:br>
              <a:rPr lang="nl-NL" sz="1400" dirty="0">
                <a:latin typeface="Times New Roman" pitchFamily="18" charset="0"/>
                <a:cs typeface="Times New Roman" pitchFamily="18" charset="0"/>
              </a:rPr>
            </a:br>
            <a:r>
              <a:rPr lang="nl-NL" sz="1400" i="1" dirty="0" err="1" smtClean="0">
                <a:latin typeface="Times New Roman" pitchFamily="18" charset="0"/>
                <a:cs typeface="Times New Roman" pitchFamily="18" charset="0"/>
              </a:rPr>
              <a:t>Confessiones</a:t>
            </a:r>
            <a:r>
              <a:rPr lang="nl-NL" sz="1400" dirty="0" smtClean="0">
                <a:latin typeface="Times New Roman" pitchFamily="18" charset="0"/>
                <a:cs typeface="Times New Roman" pitchFamily="18" charset="0"/>
              </a:rPr>
              <a:t> </a:t>
            </a:r>
            <a:r>
              <a:rPr lang="nl-NL" sz="1400" dirty="0">
                <a:latin typeface="Times New Roman" pitchFamily="18" charset="0"/>
                <a:cs typeface="Times New Roman" pitchFamily="18" charset="0"/>
              </a:rPr>
              <a:t>(</a:t>
            </a:r>
            <a:r>
              <a:rPr lang="nl-NL" sz="1400" dirty="0" err="1">
                <a:latin typeface="Times New Roman" pitchFamily="18" charset="0"/>
                <a:cs typeface="Times New Roman" pitchFamily="18" charset="0"/>
              </a:rPr>
              <a:t>Antwerp</a:t>
            </a:r>
            <a:r>
              <a:rPr lang="nl-NL" sz="1400" dirty="0">
                <a:latin typeface="Times New Roman" pitchFamily="18" charset="0"/>
                <a:cs typeface="Times New Roman" pitchFamily="18" charset="0"/>
              </a:rPr>
              <a:t>: </a:t>
            </a:r>
            <a:r>
              <a:rPr lang="nl-NL" sz="1400" dirty="0" err="1">
                <a:latin typeface="Times New Roman" pitchFamily="18" charset="0"/>
                <a:cs typeface="Times New Roman" pitchFamily="18" charset="0"/>
              </a:rPr>
              <a:t>Plantijn</a:t>
            </a:r>
            <a:r>
              <a:rPr lang="nl-NL" sz="1400" dirty="0">
                <a:latin typeface="Times New Roman" pitchFamily="18" charset="0"/>
                <a:cs typeface="Times New Roman" pitchFamily="18" charset="0"/>
              </a:rPr>
              <a:t>, 1650)</a:t>
            </a:r>
            <a:br>
              <a:rPr lang="nl-NL" sz="1400" dirty="0">
                <a:latin typeface="Times New Roman" pitchFamily="18" charset="0"/>
                <a:cs typeface="Times New Roman" pitchFamily="18" charset="0"/>
              </a:rPr>
            </a:br>
            <a:r>
              <a:rPr lang="nl-NL" sz="1400" dirty="0">
                <a:latin typeface="Times New Roman" pitchFamily="18" charset="0"/>
                <a:cs typeface="Times New Roman" pitchFamily="18" charset="0"/>
              </a:rPr>
              <a:t>Leuven, Maurits </a:t>
            </a:r>
            <a:r>
              <a:rPr lang="nl-NL" sz="1400" dirty="0" err="1">
                <a:latin typeface="Times New Roman" pitchFamily="18" charset="0"/>
                <a:cs typeface="Times New Roman" pitchFamily="18" charset="0"/>
              </a:rPr>
              <a:t>Sabbe</a:t>
            </a:r>
            <a:r>
              <a:rPr lang="nl-NL" sz="1400" dirty="0">
                <a:latin typeface="Times New Roman" pitchFamily="18" charset="0"/>
                <a:cs typeface="Times New Roman" pitchFamily="18" charset="0"/>
              </a:rPr>
              <a:t> Library</a:t>
            </a:r>
            <a:endParaRPr lang="nl-BE" sz="1400" dirty="0"/>
          </a:p>
        </p:txBody>
      </p:sp>
    </p:spTree>
    <p:extLst>
      <p:ext uri="{BB962C8B-B14F-4D97-AF65-F5344CB8AC3E}">
        <p14:creationId xmlns:p14="http://schemas.microsoft.com/office/powerpoint/2010/main" val="3917250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87" y="0"/>
            <a:ext cx="9144000" cy="7232749"/>
          </a:xfrm>
          <a:prstGeom prst="rect">
            <a:avLst/>
          </a:prstGeom>
        </p:spPr>
        <p:txBody>
          <a:bodyPr wrap="square">
            <a:spAutoFit/>
          </a:bodyPr>
          <a:lstStyle/>
          <a:p>
            <a:pPr algn="just"/>
            <a:r>
              <a:rPr lang="en-GB" sz="3200" b="1" i="1" dirty="0" smtClean="0"/>
              <a:t>Conf</a:t>
            </a:r>
            <a:r>
              <a:rPr lang="en-GB" sz="3200" b="1" dirty="0" smtClean="0"/>
              <a:t>. 5,2: </a:t>
            </a:r>
            <a:r>
              <a:rPr lang="pt-BR" sz="3200" dirty="0" smtClean="0"/>
              <a:t>tu </a:t>
            </a:r>
            <a:r>
              <a:rPr lang="pt-BR" sz="3200" b="1" dirty="0"/>
              <a:t>sempre estás presente</a:t>
            </a:r>
            <a:r>
              <a:rPr lang="pt-BR" sz="3200" dirty="0"/>
              <a:t>, mesmo àqueles que se afastam de ti. Que voltem atrás e te procurem, porque </a:t>
            </a:r>
            <a:r>
              <a:rPr lang="pt-BR" sz="3200" b="1" dirty="0"/>
              <a:t>não abandonas as tuas criaturas</a:t>
            </a:r>
            <a:r>
              <a:rPr lang="pt-BR" sz="3200" dirty="0"/>
              <a:t>, como estas abandonam o Criador. Voltem a procurar-te, eis que aí estás, em seus corações, no coração de cada um que te reconhece e se lança a teus pés, e chora no teu seio, após longa e </a:t>
            </a:r>
            <a:r>
              <a:rPr lang="pt-BR" sz="3200" dirty="0" smtClean="0"/>
              <a:t>difícil jornada. </a:t>
            </a:r>
            <a:endParaRPr lang="pt-BR" sz="3200" dirty="0"/>
          </a:p>
          <a:p>
            <a:pPr algn="just"/>
            <a:endParaRPr lang="pt-BR" sz="1600" dirty="0"/>
          </a:p>
          <a:p>
            <a:pPr algn="just"/>
            <a:r>
              <a:rPr lang="en-GB" sz="3200" b="1" i="1" dirty="0" smtClean="0"/>
              <a:t>Conf. </a:t>
            </a:r>
            <a:r>
              <a:rPr lang="en-GB" sz="3200" b="1" dirty="0" smtClean="0"/>
              <a:t>11,4: </a:t>
            </a:r>
            <a:r>
              <a:rPr lang="en-GB" sz="3200" dirty="0" smtClean="0"/>
              <a:t>‘</a:t>
            </a:r>
            <a:r>
              <a:rPr lang="pt-BR" sz="3200" b="1" dirty="0" smtClean="0"/>
              <a:t>por Cristo </a:t>
            </a:r>
            <a:r>
              <a:rPr lang="pt-BR" sz="3200" b="1" dirty="0"/>
              <a:t>nos buscaste </a:t>
            </a:r>
            <a:r>
              <a:rPr lang="pt-BR" sz="3200" dirty="0"/>
              <a:t>quando nós não te buscávamos; no entanto nos buscaste para que também nós te buscássemos. Conjuro-te em nome deste Verbo, por quem fizeste todas as coisas, e a mim entre elas.</a:t>
            </a:r>
          </a:p>
          <a:p>
            <a:pPr algn="just"/>
            <a:endParaRPr lang="pt-BR" sz="3200" b="1" dirty="0"/>
          </a:p>
        </p:txBody>
      </p:sp>
    </p:spTree>
    <p:extLst>
      <p:ext uri="{BB962C8B-B14F-4D97-AF65-F5344CB8AC3E}">
        <p14:creationId xmlns:p14="http://schemas.microsoft.com/office/powerpoint/2010/main" val="2259491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11113"/>
            <a:ext cx="9144000" cy="897607"/>
          </a:xfrm>
        </p:spPr>
        <p:txBody>
          <a:bodyPr/>
          <a:lstStyle/>
          <a:p>
            <a:r>
              <a:rPr lang="en-GB" sz="4800" b="1" cap="small" dirty="0" smtClean="0"/>
              <a:t>2. </a:t>
            </a:r>
            <a:r>
              <a:rPr lang="en-GB" sz="4800" b="1" cap="small" dirty="0" err="1" smtClean="0"/>
              <a:t>Retorne</a:t>
            </a:r>
            <a:r>
              <a:rPr lang="en-GB" sz="4800" b="1" cap="small" dirty="0" smtClean="0"/>
              <a:t> </a:t>
            </a:r>
            <a:r>
              <a:rPr lang="en-GB" sz="4800" b="1" cap="small" dirty="0" err="1" smtClean="0"/>
              <a:t>ao</a:t>
            </a:r>
            <a:r>
              <a:rPr lang="en-GB" sz="4800" b="1" cap="small" dirty="0" smtClean="0"/>
              <a:t> </a:t>
            </a:r>
            <a:r>
              <a:rPr lang="en-GB" sz="4800" b="1" cap="small" dirty="0" err="1" smtClean="0"/>
              <a:t>seu</a:t>
            </a:r>
            <a:r>
              <a:rPr lang="en-GB" sz="4800" b="1" cap="small" dirty="0" smtClean="0"/>
              <a:t> </a:t>
            </a:r>
            <a:r>
              <a:rPr lang="en-GB" sz="4800" b="1" cap="small" dirty="0" err="1" smtClean="0"/>
              <a:t>coração</a:t>
            </a:r>
            <a:endParaRPr lang="nl-NL" sz="4800" b="1" cap="small" dirty="0"/>
          </a:p>
        </p:txBody>
      </p:sp>
      <p:sp>
        <p:nvSpPr>
          <p:cNvPr id="27" name="Tijdelijke aanduiding voor inhoud 26"/>
          <p:cNvSpPr>
            <a:spLocks noGrp="1"/>
          </p:cNvSpPr>
          <p:nvPr>
            <p:ph sz="quarter" idx="4294967295"/>
          </p:nvPr>
        </p:nvSpPr>
        <p:spPr>
          <a:xfrm>
            <a:off x="3923928" y="1196752"/>
            <a:ext cx="5220073" cy="4922584"/>
          </a:xfrm>
        </p:spPr>
        <p:txBody>
          <a:bodyPr>
            <a:normAutofit/>
          </a:bodyPr>
          <a:lstStyle/>
          <a:p>
            <a:pPr marL="0" indent="0">
              <a:buNone/>
            </a:pPr>
            <a:r>
              <a:rPr lang="nl-BE" sz="3600" b="1" dirty="0" smtClean="0">
                <a:solidFill>
                  <a:schemeClr val="accent4"/>
                </a:solidFill>
              </a:rPr>
              <a:t>2.2. Um coração esmagado</a:t>
            </a:r>
            <a:endParaRPr lang="nl-BE" sz="3600" dirty="0">
              <a:solidFill>
                <a:schemeClr val="accent4"/>
              </a:solidFill>
            </a:endParaRPr>
          </a:p>
          <a:p>
            <a:pPr marL="0" indent="0">
              <a:buNone/>
            </a:pPr>
            <a:r>
              <a:rPr lang="nl-BE" sz="2800" b="1" i="1" dirty="0" smtClean="0"/>
              <a:t>Terapeuta</a:t>
            </a:r>
          </a:p>
          <a:p>
            <a:r>
              <a:rPr lang="nl-BE" sz="2800" dirty="0" smtClean="0"/>
              <a:t>Cridor permanece esperando</a:t>
            </a:r>
          </a:p>
          <a:p>
            <a:r>
              <a:rPr lang="nl-BE" sz="2800" dirty="0" smtClean="0"/>
              <a:t>Presença ativa</a:t>
            </a:r>
          </a:p>
          <a:p>
            <a:pPr marL="0" indent="0">
              <a:buNone/>
            </a:pPr>
            <a:endParaRPr lang="nl-BE" dirty="0"/>
          </a:p>
          <a:p>
            <a:pPr marL="0" indent="0">
              <a:buNone/>
            </a:pPr>
            <a:r>
              <a:rPr lang="nl-BE" sz="2800" b="1" i="1" dirty="0" smtClean="0"/>
              <a:t>Medicina:</a:t>
            </a:r>
          </a:p>
          <a:p>
            <a:r>
              <a:rPr lang="nl-BE" sz="2800" dirty="0"/>
              <a:t>Ps. 146:3:  </a:t>
            </a:r>
            <a:r>
              <a:rPr lang="nl-BE" sz="2800" dirty="0" smtClean="0"/>
              <a:t>‘coração contrito’</a:t>
            </a:r>
          </a:p>
          <a:p>
            <a:r>
              <a:rPr lang="nl-BE" sz="2800" dirty="0" smtClean="0"/>
              <a:t>Impotência</a:t>
            </a:r>
            <a:endParaRPr lang="nl-BE" sz="2800" dirty="0"/>
          </a:p>
          <a:p>
            <a:endParaRPr lang="nl-BE" dirty="0" smtClean="0"/>
          </a:p>
          <a:p>
            <a:endParaRPr lang="nl-BE" dirty="0" smtClean="0"/>
          </a:p>
        </p:txBody>
      </p:sp>
      <p:sp>
        <p:nvSpPr>
          <p:cNvPr id="11" name="Tijdelijke aanduiding voor inhoud 3"/>
          <p:cNvSpPr txBox="1">
            <a:spLocks/>
          </p:cNvSpPr>
          <p:nvPr/>
        </p:nvSpPr>
        <p:spPr>
          <a:xfrm>
            <a:off x="4283968" y="2204864"/>
            <a:ext cx="4680521" cy="2952328"/>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lvl="0"/>
            <a:endParaRPr lang="nl-BE" dirty="0" smtClean="0"/>
          </a:p>
          <a:p>
            <a:pPr marL="411480" lvl="1" indent="0">
              <a:buNone/>
            </a:pPr>
            <a:endParaRPr lang="nl-BE" dirty="0" smtClean="0"/>
          </a:p>
        </p:txBody>
      </p:sp>
      <p:pic>
        <p:nvPicPr>
          <p:cNvPr id="7" name="Picture 6" descr="065K-A47L-Conf21-05-L1650-Moretus%20%28Small%29[1]"/>
          <p:cNvPicPr>
            <a:picLocks noChangeAspect="1" noChangeArrowheads="1"/>
          </p:cNvPicPr>
          <p:nvPr/>
        </p:nvPicPr>
        <p:blipFill>
          <a:blip r:embed="rId2" cstate="print"/>
          <a:srcRect/>
          <a:stretch>
            <a:fillRect/>
          </a:stretch>
        </p:blipFill>
        <p:spPr>
          <a:xfrm>
            <a:off x="-86140" y="908720"/>
            <a:ext cx="3794044" cy="5949281"/>
          </a:xfrm>
          <a:prstGeom prst="rect">
            <a:avLst/>
          </a:prstGeom>
        </p:spPr>
      </p:pic>
      <p:sp>
        <p:nvSpPr>
          <p:cNvPr id="3" name="Rectangle 2"/>
          <p:cNvSpPr/>
          <p:nvPr/>
        </p:nvSpPr>
        <p:spPr>
          <a:xfrm>
            <a:off x="3696199" y="6119336"/>
            <a:ext cx="3108049" cy="738664"/>
          </a:xfrm>
          <a:prstGeom prst="rect">
            <a:avLst/>
          </a:prstGeom>
        </p:spPr>
        <p:txBody>
          <a:bodyPr wrap="square">
            <a:spAutoFit/>
          </a:bodyPr>
          <a:lstStyle/>
          <a:p>
            <a:r>
              <a:rPr lang="nl-NL" sz="1400" cap="all" dirty="0">
                <a:latin typeface="Times New Roman" pitchFamily="18" charset="0"/>
                <a:cs typeface="Times New Roman" pitchFamily="18" charset="0"/>
              </a:rPr>
              <a:t>Jean-Christophe </a:t>
            </a:r>
            <a:r>
              <a:rPr lang="nl-NL" sz="1400" cap="all" dirty="0" err="1">
                <a:latin typeface="Times New Roman" pitchFamily="18" charset="0"/>
                <a:cs typeface="Times New Roman" pitchFamily="18" charset="0"/>
              </a:rPr>
              <a:t>Jegher</a:t>
            </a:r>
            <a:r>
              <a:rPr lang="nl-NL" sz="1400" dirty="0">
                <a:latin typeface="Times New Roman" pitchFamily="18" charset="0"/>
                <a:cs typeface="Times New Roman" pitchFamily="18" charset="0"/>
              </a:rPr>
              <a:t/>
            </a:r>
            <a:br>
              <a:rPr lang="nl-NL" sz="1400" dirty="0">
                <a:latin typeface="Times New Roman" pitchFamily="18" charset="0"/>
                <a:cs typeface="Times New Roman" pitchFamily="18" charset="0"/>
              </a:rPr>
            </a:br>
            <a:r>
              <a:rPr lang="nl-NL" sz="1400" i="1" dirty="0" err="1" smtClean="0">
                <a:latin typeface="Times New Roman" pitchFamily="18" charset="0"/>
                <a:cs typeface="Times New Roman" pitchFamily="18" charset="0"/>
              </a:rPr>
              <a:t>Confessiones</a:t>
            </a:r>
            <a:r>
              <a:rPr lang="nl-NL" sz="1400" dirty="0" smtClean="0">
                <a:latin typeface="Times New Roman" pitchFamily="18" charset="0"/>
                <a:cs typeface="Times New Roman" pitchFamily="18" charset="0"/>
              </a:rPr>
              <a:t> </a:t>
            </a:r>
            <a:r>
              <a:rPr lang="nl-NL" sz="1400" dirty="0">
                <a:latin typeface="Times New Roman" pitchFamily="18" charset="0"/>
                <a:cs typeface="Times New Roman" pitchFamily="18" charset="0"/>
              </a:rPr>
              <a:t>(</a:t>
            </a:r>
            <a:r>
              <a:rPr lang="nl-NL" sz="1400" dirty="0" err="1">
                <a:latin typeface="Times New Roman" pitchFamily="18" charset="0"/>
                <a:cs typeface="Times New Roman" pitchFamily="18" charset="0"/>
              </a:rPr>
              <a:t>Antwerp</a:t>
            </a:r>
            <a:r>
              <a:rPr lang="nl-NL" sz="1400" dirty="0">
                <a:latin typeface="Times New Roman" pitchFamily="18" charset="0"/>
                <a:cs typeface="Times New Roman" pitchFamily="18" charset="0"/>
              </a:rPr>
              <a:t>: </a:t>
            </a:r>
            <a:r>
              <a:rPr lang="nl-NL" sz="1400" dirty="0" err="1">
                <a:latin typeface="Times New Roman" pitchFamily="18" charset="0"/>
                <a:cs typeface="Times New Roman" pitchFamily="18" charset="0"/>
              </a:rPr>
              <a:t>Plantijn</a:t>
            </a:r>
            <a:r>
              <a:rPr lang="nl-NL" sz="1400" dirty="0">
                <a:latin typeface="Times New Roman" pitchFamily="18" charset="0"/>
                <a:cs typeface="Times New Roman" pitchFamily="18" charset="0"/>
              </a:rPr>
              <a:t>, 1650)</a:t>
            </a:r>
            <a:br>
              <a:rPr lang="nl-NL" sz="1400" dirty="0">
                <a:latin typeface="Times New Roman" pitchFamily="18" charset="0"/>
                <a:cs typeface="Times New Roman" pitchFamily="18" charset="0"/>
              </a:rPr>
            </a:br>
            <a:r>
              <a:rPr lang="nl-NL" sz="1400" dirty="0">
                <a:latin typeface="Times New Roman" pitchFamily="18" charset="0"/>
                <a:cs typeface="Times New Roman" pitchFamily="18" charset="0"/>
              </a:rPr>
              <a:t>Leuven, Maurits </a:t>
            </a:r>
            <a:r>
              <a:rPr lang="nl-NL" sz="1400" dirty="0" err="1">
                <a:latin typeface="Times New Roman" pitchFamily="18" charset="0"/>
                <a:cs typeface="Times New Roman" pitchFamily="18" charset="0"/>
              </a:rPr>
              <a:t>Sabbe</a:t>
            </a:r>
            <a:r>
              <a:rPr lang="nl-NL" sz="1400" dirty="0">
                <a:latin typeface="Times New Roman" pitchFamily="18" charset="0"/>
                <a:cs typeface="Times New Roman" pitchFamily="18" charset="0"/>
              </a:rPr>
              <a:t> Library</a:t>
            </a:r>
            <a:endParaRPr lang="nl-BE" sz="1400" dirty="0"/>
          </a:p>
        </p:txBody>
      </p:sp>
    </p:spTree>
    <p:extLst>
      <p:ext uri="{BB962C8B-B14F-4D97-AF65-F5344CB8AC3E}">
        <p14:creationId xmlns:p14="http://schemas.microsoft.com/office/powerpoint/2010/main" val="1017968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ant'Agostino: tolle 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5" y="332656"/>
            <a:ext cx="4724146" cy="51571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584" y="5657672"/>
            <a:ext cx="4724145" cy="923330"/>
          </a:xfrm>
          <a:prstGeom prst="rect">
            <a:avLst/>
          </a:prstGeom>
        </p:spPr>
        <p:txBody>
          <a:bodyPr wrap="square">
            <a:spAutoFit/>
          </a:bodyPr>
          <a:lstStyle/>
          <a:p>
            <a:pPr algn="ctr"/>
            <a:r>
              <a:rPr lang="it-IT" cap="small" dirty="0" smtClean="0">
                <a:latin typeface="Times New Roman" panose="02020603050405020304" pitchFamily="18" charset="0"/>
                <a:cs typeface="Times New Roman" panose="02020603050405020304" pitchFamily="18" charset="0"/>
              </a:rPr>
              <a:t>Pierangelini Silvana Recchioni</a:t>
            </a:r>
            <a:endParaRPr lang="it-IT" cap="small" dirty="0">
              <a:latin typeface="Times New Roman" panose="02020603050405020304" pitchFamily="18" charset="0"/>
              <a:cs typeface="Times New Roman" panose="02020603050405020304" pitchFamily="18" charset="0"/>
            </a:endParaRPr>
          </a:p>
          <a:p>
            <a:pPr algn="ctr"/>
            <a:r>
              <a:rPr lang="it-IT" dirty="0" smtClean="0">
                <a:latin typeface="Times New Roman" panose="02020603050405020304" pitchFamily="18" charset="0"/>
                <a:cs typeface="Times New Roman" panose="02020603050405020304" pitchFamily="18" charset="0"/>
              </a:rPr>
              <a:t>(1986)</a:t>
            </a:r>
            <a:endParaRPr lang="it-IT" dirty="0">
              <a:latin typeface="Times New Roman" panose="02020603050405020304" pitchFamily="18" charset="0"/>
              <a:cs typeface="Times New Roman" panose="02020603050405020304" pitchFamily="18" charset="0"/>
            </a:endParaRPr>
          </a:p>
          <a:p>
            <a:pPr algn="ctr"/>
            <a:r>
              <a:rPr lang="it-IT" dirty="0" smtClean="0">
                <a:latin typeface="Times New Roman" panose="02020603050405020304" pitchFamily="18" charset="0"/>
                <a:cs typeface="Times New Roman" panose="02020603050405020304" pitchFamily="18" charset="0"/>
              </a:rPr>
              <a:t>Rome, Private collection </a:t>
            </a:r>
            <a:endParaRPr lang="it-IT" dirty="0">
              <a:latin typeface="Times New Roman" panose="02020603050405020304" pitchFamily="18" charset="0"/>
              <a:cs typeface="Times New Roman" panose="02020603050405020304" pitchFamily="18" charset="0"/>
            </a:endParaRPr>
          </a:p>
        </p:txBody>
      </p:sp>
      <p:sp>
        <p:nvSpPr>
          <p:cNvPr id="3" name="Rectangle 2"/>
          <p:cNvSpPr/>
          <p:nvPr/>
        </p:nvSpPr>
        <p:spPr>
          <a:xfrm>
            <a:off x="4572001" y="0"/>
            <a:ext cx="4554706" cy="5924699"/>
          </a:xfrm>
          <a:prstGeom prst="rect">
            <a:avLst/>
          </a:prstGeom>
        </p:spPr>
        <p:txBody>
          <a:bodyPr wrap="square">
            <a:spAutoFit/>
          </a:bodyPr>
          <a:lstStyle/>
          <a:p>
            <a:pPr algn="ctr"/>
            <a:r>
              <a:rPr lang="en-GB" sz="2800" b="1" i="1" dirty="0" smtClean="0"/>
              <a:t>Conf</a:t>
            </a:r>
            <a:r>
              <a:rPr lang="en-GB" sz="2800" b="1" dirty="0" smtClean="0"/>
              <a:t>. 8,16:</a:t>
            </a:r>
          </a:p>
          <a:p>
            <a:pPr algn="ctr"/>
            <a:r>
              <a:rPr lang="pt-BR" sz="2700" dirty="0" smtClean="0"/>
              <a:t>me </a:t>
            </a:r>
            <a:r>
              <a:rPr lang="pt-BR" sz="2700" dirty="0"/>
              <a:t>fazias refletir sobre mim mesmo, tirando-me da posição de costas, em que eu me havia colocado para não me enxergar a mim mesmo, e me colocavas diante de minha própria face, para que eu visse quanto era indigno, disforme e sórdido, coberto de manchas e de chagas. E eu via, e me horrorizava, e não tinha como fugir de mim mesmo</a:t>
            </a:r>
            <a:r>
              <a:rPr lang="pt-BR" sz="2700" dirty="0" smtClean="0"/>
              <a:t>.</a:t>
            </a:r>
            <a:endParaRPr lang="pt-BR" sz="2700" dirty="0"/>
          </a:p>
        </p:txBody>
      </p:sp>
    </p:spTree>
    <p:extLst>
      <p:ext uri="{BB962C8B-B14F-4D97-AF65-F5344CB8AC3E}">
        <p14:creationId xmlns:p14="http://schemas.microsoft.com/office/powerpoint/2010/main" val="812608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a:xfrm>
            <a:off x="0" y="569913"/>
            <a:ext cx="9144000" cy="1054100"/>
          </a:xfrm>
        </p:spPr>
        <p:txBody>
          <a:bodyPr/>
          <a:lstStyle/>
          <a:p>
            <a:r>
              <a:rPr lang="nl-NL" sz="2400" b="1" i="1" dirty="0" smtClean="0">
                <a:latin typeface="Times New Roman" pitchFamily="18" charset="0"/>
              </a:rPr>
              <a:t>Introspeçção de Agostinho enquanto escreve Confissões</a:t>
            </a:r>
            <a:r>
              <a:rPr lang="nl-NL" sz="2400" b="1" dirty="0" smtClean="0">
                <a:latin typeface="Times New Roman" pitchFamily="18" charset="0"/>
              </a:rPr>
              <a:t/>
            </a:r>
            <a:br>
              <a:rPr lang="nl-NL" sz="2400" b="1" dirty="0" smtClean="0">
                <a:latin typeface="Times New Roman" pitchFamily="18" charset="0"/>
              </a:rPr>
            </a:br>
            <a:r>
              <a:rPr lang="en-GB" sz="2400" b="1" dirty="0" smtClean="0">
                <a:latin typeface="Times New Roman" pitchFamily="18" charset="0"/>
              </a:rPr>
              <a:t>JEAN MARIETTE (1686) – </a:t>
            </a:r>
            <a:r>
              <a:rPr lang="en-GB" sz="2400" b="1" dirty="0" err="1" smtClean="0">
                <a:latin typeface="Times New Roman" pitchFamily="18" charset="0"/>
              </a:rPr>
              <a:t>tradução</a:t>
            </a:r>
            <a:r>
              <a:rPr lang="en-GB" sz="2400" b="1" dirty="0" smtClean="0">
                <a:latin typeface="Times New Roman" pitchFamily="18" charset="0"/>
              </a:rPr>
              <a:t> </a:t>
            </a:r>
            <a:r>
              <a:rPr lang="en-GB" sz="2400" b="1" dirty="0" err="1" smtClean="0">
                <a:latin typeface="Times New Roman" pitchFamily="18" charset="0"/>
              </a:rPr>
              <a:t>francesa</a:t>
            </a:r>
            <a:r>
              <a:rPr lang="en-GB" sz="2400" b="1" dirty="0" smtClean="0">
                <a:latin typeface="Times New Roman" pitchFamily="18" charset="0"/>
              </a:rPr>
              <a:t> de </a:t>
            </a:r>
            <a:r>
              <a:rPr lang="en-GB" sz="2400" b="1" i="1" dirty="0" err="1" smtClean="0">
                <a:latin typeface="Times New Roman" pitchFamily="18" charset="0"/>
              </a:rPr>
              <a:t>Confessiones</a:t>
            </a:r>
            <a:endParaRPr lang="nl-NL" sz="2400" b="1" i="1" dirty="0" smtClean="0">
              <a:latin typeface="Times New Roman" pitchFamily="18" charset="0"/>
            </a:endParaRPr>
          </a:p>
        </p:txBody>
      </p:sp>
      <p:pic>
        <p:nvPicPr>
          <p:cNvPr id="36867" name="Picture 3" descr="Agostino esamina se stesso prima di scrivere le Confessioni, immagine dalla stampa di Jean Mariette"/>
          <p:cNvPicPr>
            <a:picLocks noChangeAspect="1" noChangeArrowheads="1"/>
          </p:cNvPicPr>
          <p:nvPr/>
        </p:nvPicPr>
        <p:blipFill>
          <a:blip r:embed="rId2" cstate="print"/>
          <a:srcRect/>
          <a:stretch>
            <a:fillRect/>
          </a:stretch>
        </p:blipFill>
        <p:spPr bwMode="auto">
          <a:xfrm>
            <a:off x="250825" y="2420938"/>
            <a:ext cx="5868988" cy="2874962"/>
          </a:xfrm>
          <a:prstGeom prst="rect">
            <a:avLst/>
          </a:prstGeom>
          <a:noFill/>
          <a:ln w="9525">
            <a:noFill/>
            <a:miter lim="800000"/>
            <a:headEnd/>
            <a:tailEnd/>
          </a:ln>
        </p:spPr>
      </p:pic>
      <p:pic>
        <p:nvPicPr>
          <p:cNvPr id="36868" name="Afbeelding 3" descr="Agostino rivolge a Dio la sua confessione, immagine dalla stampa di Jean Mariette"/>
          <p:cNvPicPr>
            <a:picLocks noChangeAspect="1" noChangeArrowheads="1"/>
          </p:cNvPicPr>
          <p:nvPr/>
        </p:nvPicPr>
        <p:blipFill>
          <a:blip r:embed="rId3" cstate="print"/>
          <a:srcRect/>
          <a:stretch>
            <a:fillRect/>
          </a:stretch>
        </p:blipFill>
        <p:spPr bwMode="auto">
          <a:xfrm>
            <a:off x="6372225" y="2133600"/>
            <a:ext cx="2484438" cy="3644900"/>
          </a:xfrm>
          <a:prstGeom prst="rect">
            <a:avLst/>
          </a:prstGeom>
          <a:noFill/>
          <a:ln w="9525">
            <a:noFill/>
            <a:miter lim="800000"/>
            <a:headEnd/>
            <a:tailEnd/>
          </a:ln>
        </p:spPr>
      </p:pic>
    </p:spTree>
    <p:extLst>
      <p:ext uri="{BB962C8B-B14F-4D97-AF65-F5344CB8AC3E}">
        <p14:creationId xmlns:p14="http://schemas.microsoft.com/office/powerpoint/2010/main" val="3938661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88490" y="0"/>
            <a:ext cx="7756263" cy="1624406"/>
          </a:xfrm>
        </p:spPr>
        <p:txBody>
          <a:bodyPr/>
          <a:lstStyle/>
          <a:p>
            <a:r>
              <a:rPr lang="nl-BE" dirty="0" smtClean="0"/>
              <a:t>3. </a:t>
            </a:r>
            <a:r>
              <a:rPr lang="nl-BE" dirty="0" err="1" smtClean="0"/>
              <a:t>Sursum</a:t>
            </a:r>
            <a:r>
              <a:rPr lang="nl-BE" dirty="0" smtClean="0"/>
              <a:t> Cor</a:t>
            </a:r>
            <a:endParaRPr lang="nl-NL" dirty="0"/>
          </a:p>
        </p:txBody>
      </p:sp>
      <p:sp>
        <p:nvSpPr>
          <p:cNvPr id="10" name="Content Placeholder 8"/>
          <p:cNvSpPr>
            <a:spLocks noGrp="1"/>
          </p:cNvSpPr>
          <p:nvPr>
            <p:ph idx="1"/>
          </p:nvPr>
        </p:nvSpPr>
        <p:spPr>
          <a:xfrm>
            <a:off x="467545" y="2248347"/>
            <a:ext cx="8676456" cy="4349005"/>
          </a:xfrm>
        </p:spPr>
        <p:txBody>
          <a:bodyPr>
            <a:normAutofit/>
          </a:bodyPr>
          <a:lstStyle/>
          <a:p>
            <a:pPr marL="457200" indent="-457200">
              <a:buNone/>
            </a:pPr>
            <a:r>
              <a:rPr lang="en-GB" sz="4400" i="1" dirty="0" err="1" smtClean="0">
                <a:solidFill>
                  <a:schemeClr val="tx1"/>
                </a:solidFill>
              </a:rPr>
              <a:t>Terceiro</a:t>
            </a:r>
            <a:r>
              <a:rPr lang="en-GB" sz="4400" i="1" dirty="0" smtClean="0">
                <a:solidFill>
                  <a:schemeClr val="tx1"/>
                </a:solidFill>
              </a:rPr>
              <a:t> </a:t>
            </a:r>
            <a:r>
              <a:rPr lang="en-GB" sz="4400" i="1" dirty="0" err="1" smtClean="0">
                <a:solidFill>
                  <a:schemeClr val="tx1"/>
                </a:solidFill>
              </a:rPr>
              <a:t>movimento</a:t>
            </a:r>
            <a:r>
              <a:rPr lang="en-GB" sz="4400" i="1" dirty="0" smtClean="0">
                <a:solidFill>
                  <a:schemeClr val="tx1"/>
                </a:solidFill>
              </a:rPr>
              <a:t>:</a:t>
            </a:r>
          </a:p>
          <a:p>
            <a:pPr marL="457200" indent="-457200">
              <a:buNone/>
            </a:pPr>
            <a:endParaRPr lang="en-GB" sz="1800" dirty="0">
              <a:solidFill>
                <a:schemeClr val="tx1"/>
              </a:solidFill>
            </a:endParaRPr>
          </a:p>
          <a:p>
            <a:pPr marL="457200" indent="-457200">
              <a:buFont typeface="+mj-lt"/>
              <a:buAutoNum type="arabicPeriod"/>
            </a:pPr>
            <a:r>
              <a:rPr lang="en-GB" sz="4400" dirty="0" err="1" smtClean="0">
                <a:solidFill>
                  <a:schemeClr val="tx1"/>
                </a:solidFill>
              </a:rPr>
              <a:t>Encontre</a:t>
            </a:r>
            <a:r>
              <a:rPr lang="en-GB" sz="4400" dirty="0" smtClean="0">
                <a:solidFill>
                  <a:schemeClr val="tx1"/>
                </a:solidFill>
              </a:rPr>
              <a:t> </a:t>
            </a:r>
            <a:r>
              <a:rPr lang="en-GB" sz="4400" dirty="0" err="1" smtClean="0">
                <a:solidFill>
                  <a:schemeClr val="tx1"/>
                </a:solidFill>
              </a:rPr>
              <a:t>seu</a:t>
            </a:r>
            <a:r>
              <a:rPr lang="en-GB" sz="4400" dirty="0" smtClean="0">
                <a:solidFill>
                  <a:schemeClr val="tx1"/>
                </a:solidFill>
              </a:rPr>
              <a:t> </a:t>
            </a:r>
            <a:r>
              <a:rPr lang="en-GB" sz="4400" dirty="0" err="1" smtClean="0">
                <a:solidFill>
                  <a:schemeClr val="tx1"/>
                </a:solidFill>
              </a:rPr>
              <a:t>coração</a:t>
            </a:r>
            <a:endParaRPr lang="en-GB" sz="4400" dirty="0">
              <a:solidFill>
                <a:schemeClr val="tx1"/>
              </a:solidFill>
            </a:endParaRPr>
          </a:p>
          <a:p>
            <a:pPr marL="457200" indent="-457200">
              <a:buFont typeface="+mj-lt"/>
              <a:buAutoNum type="arabicPeriod"/>
            </a:pPr>
            <a:r>
              <a:rPr lang="en-GB" sz="4400" dirty="0" err="1" smtClean="0">
                <a:solidFill>
                  <a:schemeClr val="tx1"/>
                </a:solidFill>
              </a:rPr>
              <a:t>Retorne</a:t>
            </a:r>
            <a:r>
              <a:rPr lang="en-GB" sz="4400" dirty="0" smtClean="0">
                <a:solidFill>
                  <a:schemeClr val="tx1"/>
                </a:solidFill>
              </a:rPr>
              <a:t> </a:t>
            </a:r>
            <a:r>
              <a:rPr lang="en-GB" sz="4400" dirty="0" err="1" smtClean="0">
                <a:solidFill>
                  <a:schemeClr val="tx1"/>
                </a:solidFill>
              </a:rPr>
              <a:t>ao</a:t>
            </a:r>
            <a:r>
              <a:rPr lang="en-GB" sz="4400" dirty="0" smtClean="0">
                <a:solidFill>
                  <a:schemeClr val="tx1"/>
                </a:solidFill>
              </a:rPr>
              <a:t> </a:t>
            </a:r>
            <a:r>
              <a:rPr lang="en-GB" sz="4400" dirty="0" err="1" smtClean="0">
                <a:solidFill>
                  <a:schemeClr val="tx1"/>
                </a:solidFill>
              </a:rPr>
              <a:t>seu</a:t>
            </a:r>
            <a:r>
              <a:rPr lang="en-GB" sz="4400" dirty="0" smtClean="0">
                <a:solidFill>
                  <a:schemeClr val="tx1"/>
                </a:solidFill>
              </a:rPr>
              <a:t> </a:t>
            </a:r>
            <a:r>
              <a:rPr lang="en-GB" sz="4400" dirty="0" err="1" smtClean="0">
                <a:solidFill>
                  <a:schemeClr val="tx1"/>
                </a:solidFill>
              </a:rPr>
              <a:t>coração</a:t>
            </a:r>
            <a:endParaRPr lang="en-GB" sz="4400" dirty="0">
              <a:solidFill>
                <a:schemeClr val="tx1"/>
              </a:solidFill>
            </a:endParaRPr>
          </a:p>
          <a:p>
            <a:pPr marL="457200" indent="-457200">
              <a:buFont typeface="+mj-lt"/>
              <a:buAutoNum type="arabicPeriod"/>
            </a:pPr>
            <a:r>
              <a:rPr lang="en-GB" sz="5400" b="1" dirty="0" err="1" smtClean="0">
                <a:solidFill>
                  <a:schemeClr val="accent1"/>
                </a:solidFill>
              </a:rPr>
              <a:t>Ascende</a:t>
            </a:r>
            <a:r>
              <a:rPr lang="en-GB" sz="5400" b="1" dirty="0" smtClean="0">
                <a:solidFill>
                  <a:schemeClr val="accent1"/>
                </a:solidFill>
              </a:rPr>
              <a:t> com </a:t>
            </a:r>
            <a:r>
              <a:rPr lang="en-GB" sz="5400" b="1" dirty="0" err="1" smtClean="0">
                <a:solidFill>
                  <a:schemeClr val="accent1"/>
                </a:solidFill>
              </a:rPr>
              <a:t>seu</a:t>
            </a:r>
            <a:r>
              <a:rPr lang="en-GB" sz="5400" b="1" dirty="0" smtClean="0">
                <a:solidFill>
                  <a:schemeClr val="accent1"/>
                </a:solidFill>
              </a:rPr>
              <a:t> </a:t>
            </a:r>
            <a:r>
              <a:rPr lang="en-GB" sz="5400" b="1" dirty="0" err="1" smtClean="0">
                <a:solidFill>
                  <a:schemeClr val="accent1"/>
                </a:solidFill>
              </a:rPr>
              <a:t>coração</a:t>
            </a:r>
            <a:endParaRPr lang="en-GB" sz="5400" b="1" dirty="0">
              <a:solidFill>
                <a:schemeClr val="accent1"/>
              </a:solidFill>
            </a:endParaRPr>
          </a:p>
          <a:p>
            <a:pPr marL="0" indent="0">
              <a:buNone/>
            </a:pPr>
            <a:endParaRPr lang="nl-BE" dirty="0"/>
          </a:p>
        </p:txBody>
      </p:sp>
    </p:spTree>
    <p:extLst>
      <p:ext uri="{BB962C8B-B14F-4D97-AF65-F5344CB8AC3E}">
        <p14:creationId xmlns:p14="http://schemas.microsoft.com/office/powerpoint/2010/main" val="513121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361" y="0"/>
            <a:ext cx="9179151" cy="1054100"/>
          </a:xfrm>
        </p:spPr>
        <p:txBody>
          <a:bodyPr/>
          <a:lstStyle/>
          <a:p>
            <a:r>
              <a:rPr lang="nl-BE" sz="4800" b="1" cap="small" dirty="0" smtClean="0"/>
              <a:t>3. Ascende com seu coração</a:t>
            </a:r>
            <a:endParaRPr lang="nl-NL" sz="4800" b="1" cap="small" dirty="0"/>
          </a:p>
        </p:txBody>
      </p:sp>
      <p:sp>
        <p:nvSpPr>
          <p:cNvPr id="5" name="Content Placeholder 4"/>
          <p:cNvSpPr>
            <a:spLocks noGrp="1"/>
          </p:cNvSpPr>
          <p:nvPr>
            <p:ph sz="quarter" idx="4294967295"/>
          </p:nvPr>
        </p:nvSpPr>
        <p:spPr>
          <a:xfrm>
            <a:off x="4644008" y="1412776"/>
            <a:ext cx="4499992" cy="5445224"/>
          </a:xfrm>
        </p:spPr>
        <p:txBody>
          <a:bodyPr/>
          <a:lstStyle/>
          <a:p>
            <a:pPr marL="0" indent="0">
              <a:buNone/>
            </a:pPr>
            <a:r>
              <a:rPr lang="nl-BE" sz="3600" b="1" dirty="0" smtClean="0">
                <a:solidFill>
                  <a:schemeClr val="accent4"/>
                </a:solidFill>
              </a:rPr>
              <a:t>3.1. Subindo como o fogo</a:t>
            </a:r>
            <a:endParaRPr lang="nl-BE" sz="3600" dirty="0" smtClean="0">
              <a:solidFill>
                <a:schemeClr val="accent4"/>
              </a:solidFill>
            </a:endParaRPr>
          </a:p>
          <a:p>
            <a:pPr marL="0" indent="0">
              <a:buNone/>
            </a:pPr>
            <a:endParaRPr lang="nl-BE" sz="2800" dirty="0" smtClean="0"/>
          </a:p>
          <a:p>
            <a:r>
              <a:rPr lang="nl-BE" sz="2800" dirty="0" smtClean="0"/>
              <a:t>Na intimidade profunda: dinamica que eleva o coração</a:t>
            </a:r>
          </a:p>
          <a:p>
            <a:r>
              <a:rPr lang="nl-BE" sz="2800" dirty="0" smtClean="0"/>
              <a:t>Não orgulhoso, mas ascenção humilde.</a:t>
            </a:r>
            <a:endParaRPr lang="nl-BE" sz="2800" dirty="0"/>
          </a:p>
          <a:p>
            <a:endParaRPr lang="nl-BE" dirty="0"/>
          </a:p>
        </p:txBody>
      </p:sp>
      <p:sp>
        <p:nvSpPr>
          <p:cNvPr id="7" name="Rechthoek 8"/>
          <p:cNvSpPr>
            <a:spLocks noChangeArrowheads="1"/>
          </p:cNvSpPr>
          <p:nvPr/>
        </p:nvSpPr>
        <p:spPr bwMode="auto">
          <a:xfrm>
            <a:off x="0" y="6119336"/>
            <a:ext cx="4552038" cy="738664"/>
          </a:xfrm>
          <a:prstGeom prst="rect">
            <a:avLst/>
          </a:prstGeom>
          <a:noFill/>
          <a:ln w="9525">
            <a:noFill/>
            <a:miter lim="800000"/>
            <a:headEnd/>
            <a:tailEnd/>
          </a:ln>
        </p:spPr>
        <p:txBody>
          <a:bodyPr wrap="square">
            <a:spAutoFit/>
          </a:bodyPr>
          <a:lstStyle/>
          <a:p>
            <a:pPr algn="ctr"/>
            <a:r>
              <a:rPr lang="it-IT" sz="1400" dirty="0">
                <a:latin typeface="Times New Roman" pitchFamily="18" charset="0"/>
              </a:rPr>
              <a:t>DE SANTIS ROBERTO (1986) </a:t>
            </a:r>
          </a:p>
          <a:p>
            <a:pPr algn="ctr"/>
            <a:r>
              <a:rPr lang="nl-NL" sz="1400" i="1" dirty="0">
                <a:latin typeface="Times New Roman" pitchFamily="18" charset="0"/>
              </a:rPr>
              <a:t>Conversion of Augustine</a:t>
            </a:r>
            <a:r>
              <a:rPr lang="nl-NL" sz="1400" dirty="0">
                <a:latin typeface="Times New Roman" pitchFamily="18" charset="0"/>
              </a:rPr>
              <a:t/>
            </a:r>
            <a:br>
              <a:rPr lang="nl-NL" sz="1400" dirty="0">
                <a:latin typeface="Times New Roman" pitchFamily="18" charset="0"/>
              </a:rPr>
            </a:br>
            <a:r>
              <a:rPr lang="it-IT" sz="1400" dirty="0">
                <a:latin typeface="Times New Roman" pitchFamily="18" charset="0"/>
              </a:rPr>
              <a:t>Fermo, Convento della Madonna della </a:t>
            </a:r>
            <a:r>
              <a:rPr lang="it-IT" sz="1400" dirty="0" smtClean="0">
                <a:latin typeface="Times New Roman" pitchFamily="18" charset="0"/>
              </a:rPr>
              <a:t>Misericordia</a:t>
            </a:r>
            <a:endParaRPr lang="nl-NL" sz="1400" dirty="0">
              <a:latin typeface="Book Antiqua" pitchFamily="18" charset="0"/>
            </a:endParaRPr>
          </a:p>
        </p:txBody>
      </p:sp>
      <p:pic>
        <p:nvPicPr>
          <p:cNvPr id="1026" name="Picture 2" descr="C:\Users\Anthony Dupont\AppData\Local\Microsoft\Windows\Temporary Internet Files\Content.IE5\VPPENB58\roberto de sant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2" y="1234897"/>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2381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sz="half" idx="4294967295"/>
          </p:nvPr>
        </p:nvSpPr>
        <p:spPr>
          <a:xfrm>
            <a:off x="0" y="2947988"/>
            <a:ext cx="3803650" cy="3171825"/>
          </a:xfrm>
        </p:spPr>
        <p:txBody>
          <a:bodyPr/>
          <a:lstStyle/>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p:txBody>
      </p:sp>
      <p:sp>
        <p:nvSpPr>
          <p:cNvPr id="27" name="Tijdelijke aanduiding voor inhoud 26"/>
          <p:cNvSpPr>
            <a:spLocks noGrp="1"/>
          </p:cNvSpPr>
          <p:nvPr>
            <p:ph sz="quarter" idx="4294967295"/>
          </p:nvPr>
        </p:nvSpPr>
        <p:spPr>
          <a:xfrm>
            <a:off x="3995937" y="38269"/>
            <a:ext cx="5102489" cy="6279742"/>
          </a:xfrm>
        </p:spPr>
        <p:txBody>
          <a:bodyPr>
            <a:normAutofit lnSpcReduction="10000"/>
          </a:bodyPr>
          <a:lstStyle/>
          <a:p>
            <a:pPr marL="0" indent="0" algn="just">
              <a:buNone/>
            </a:pPr>
            <a:r>
              <a:rPr lang="en-GB" sz="2800" b="1" i="1" dirty="0" err="1" smtClean="0"/>
              <a:t>En</a:t>
            </a:r>
            <a:r>
              <a:rPr lang="en-GB" sz="2800" b="1" i="1" dirty="0" smtClean="0"/>
              <a:t>. Ps. </a:t>
            </a:r>
            <a:r>
              <a:rPr lang="en-GB" sz="2800" b="1" dirty="0" smtClean="0"/>
              <a:t>132,13: </a:t>
            </a:r>
          </a:p>
          <a:p>
            <a:pPr marL="0" indent="0" algn="just">
              <a:buNone/>
            </a:pPr>
            <a:r>
              <a:rPr lang="pt-BR" sz="2800" dirty="0"/>
              <a:t>"É aqui na terra que você sente que está sendo apinhado e pisado?</a:t>
            </a:r>
          </a:p>
          <a:p>
            <a:pPr marL="0" indent="0" algn="just">
              <a:buNone/>
            </a:pPr>
            <a:r>
              <a:rPr lang="pt-BR" sz="2800" dirty="0"/>
              <a:t>Então emigre! Viva no céu!</a:t>
            </a:r>
          </a:p>
          <a:p>
            <a:pPr marL="0" indent="0" algn="just">
              <a:buNone/>
            </a:pPr>
            <a:r>
              <a:rPr lang="pt-BR" sz="2800" dirty="0"/>
              <a:t>"Como eu posso viver no céu?", Você dirá. "Eu sou um ser humano de carne e osso, entregue à carne."</a:t>
            </a:r>
          </a:p>
          <a:p>
            <a:pPr marL="0" indent="0" algn="just">
              <a:buNone/>
            </a:pPr>
            <a:r>
              <a:rPr lang="pt-BR" sz="2800" dirty="0"/>
              <a:t>Deixe seu coração disparar à frente de onde você seguirá no corpo. Não seja surdo ao convite</a:t>
            </a:r>
            <a:r>
              <a:rPr lang="pt-BR" sz="2800" dirty="0" smtClean="0"/>
              <a:t>, "</a:t>
            </a:r>
            <a:r>
              <a:rPr lang="pt-BR" sz="2800" dirty="0"/>
              <a:t>levante seus corações". </a:t>
            </a:r>
            <a:r>
              <a:rPr lang="pt-BR" sz="2800" dirty="0" smtClean="0"/>
              <a:t>Ninguém pisará em você no céu.</a:t>
            </a:r>
            <a:endParaRPr lang="nl-NL" sz="2800" dirty="0"/>
          </a:p>
        </p:txBody>
      </p:sp>
      <p:sp>
        <p:nvSpPr>
          <p:cNvPr id="11" name="Tijdelijke aanduiding voor inhoud 3"/>
          <p:cNvSpPr txBox="1">
            <a:spLocks/>
          </p:cNvSpPr>
          <p:nvPr/>
        </p:nvSpPr>
        <p:spPr>
          <a:xfrm>
            <a:off x="4229707" y="2348880"/>
            <a:ext cx="4680521" cy="2952328"/>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lvl="0"/>
            <a:endParaRPr lang="nl-BE" dirty="0" smtClean="0"/>
          </a:p>
          <a:p>
            <a:pPr marL="411480" lvl="1" indent="0">
              <a:buNone/>
            </a:pPr>
            <a:endParaRPr lang="nl-BE" dirty="0" smtClean="0"/>
          </a:p>
        </p:txBody>
      </p:sp>
      <p:sp>
        <p:nvSpPr>
          <p:cNvPr id="9" name="Rechthoek 8"/>
          <p:cNvSpPr/>
          <p:nvPr/>
        </p:nvSpPr>
        <p:spPr>
          <a:xfrm>
            <a:off x="3950362" y="6318011"/>
            <a:ext cx="5148064" cy="523220"/>
          </a:xfrm>
          <a:prstGeom prst="rect">
            <a:avLst/>
          </a:prstGeom>
        </p:spPr>
        <p:txBody>
          <a:bodyPr wrap="square">
            <a:spAutoFit/>
          </a:bodyPr>
          <a:lstStyle/>
          <a:p>
            <a:r>
              <a:rPr lang="en-US" sz="1400" cap="all" dirty="0" err="1" smtClean="0">
                <a:latin typeface="Times New Roman" pitchFamily="18" charset="0"/>
                <a:ea typeface="Calibri" pitchFamily="34" charset="0"/>
                <a:cs typeface="Times New Roman" pitchFamily="18" charset="0"/>
              </a:rPr>
              <a:t>Antoon</a:t>
            </a:r>
            <a:r>
              <a:rPr lang="en-US" sz="1400" cap="all" dirty="0" smtClean="0">
                <a:latin typeface="Times New Roman" pitchFamily="18" charset="0"/>
                <a:ea typeface="Calibri" pitchFamily="34" charset="0"/>
                <a:cs typeface="Times New Roman" pitchFamily="18" charset="0"/>
              </a:rPr>
              <a:t> van </a:t>
            </a:r>
            <a:r>
              <a:rPr lang="en-US" sz="1400" cap="all" dirty="0" err="1" smtClean="0">
                <a:latin typeface="Times New Roman" pitchFamily="18" charset="0"/>
                <a:ea typeface="Calibri" pitchFamily="34" charset="0"/>
                <a:cs typeface="Times New Roman" pitchFamily="18" charset="0"/>
              </a:rPr>
              <a:t>Dyck</a:t>
            </a:r>
            <a:r>
              <a:rPr lang="en-US" sz="1400" cap="all" dirty="0" smtClean="0">
                <a:latin typeface="Times New Roman" pitchFamily="18" charset="0"/>
                <a:ea typeface="Calibri" pitchFamily="34" charset="0"/>
                <a:cs typeface="Times New Roman" pitchFamily="18" charset="0"/>
              </a:rPr>
              <a:t> </a:t>
            </a:r>
            <a:r>
              <a:rPr lang="en-US" sz="1400" dirty="0" smtClean="0">
                <a:latin typeface="Times New Roman" pitchFamily="18" charset="0"/>
                <a:ea typeface="Calibri" pitchFamily="34" charset="0"/>
                <a:cs typeface="Times New Roman" pitchFamily="18" charset="0"/>
              </a:rPr>
              <a:t>(1628)</a:t>
            </a:r>
          </a:p>
          <a:p>
            <a:r>
              <a:rPr lang="en-US" sz="1400" i="1" dirty="0" smtClean="0">
                <a:latin typeface="Times New Roman" pitchFamily="18" charset="0"/>
                <a:ea typeface="Calibri" pitchFamily="34" charset="0"/>
                <a:cs typeface="Times New Roman" pitchFamily="18" charset="0"/>
              </a:rPr>
              <a:t>Augustine’s </a:t>
            </a:r>
            <a:r>
              <a:rPr lang="en-US" sz="1400" i="1" dirty="0" err="1" smtClean="0">
                <a:latin typeface="Times New Roman" pitchFamily="18" charset="0"/>
                <a:ea typeface="Calibri" pitchFamily="34" charset="0"/>
                <a:cs typeface="Times New Roman" pitchFamily="18" charset="0"/>
              </a:rPr>
              <a:t>vsion</a:t>
            </a:r>
            <a:r>
              <a:rPr lang="en-US" sz="1400" i="1" dirty="0" smtClean="0">
                <a:latin typeface="Times New Roman" pitchFamily="18" charset="0"/>
                <a:ea typeface="Calibri" pitchFamily="34" charset="0"/>
                <a:cs typeface="Times New Roman" pitchFamily="18" charset="0"/>
              </a:rPr>
              <a:t> of the Trinity, </a:t>
            </a:r>
            <a:r>
              <a:rPr lang="en-US" sz="1400" dirty="0" smtClean="0">
                <a:latin typeface="Times New Roman" pitchFamily="18" charset="0"/>
                <a:ea typeface="Calibri" pitchFamily="34" charset="0"/>
                <a:cs typeface="Times New Roman" pitchFamily="18" charset="0"/>
              </a:rPr>
              <a:t>Royal Museum Antwerp</a:t>
            </a:r>
            <a:endParaRPr lang="nl-NL" sz="1400" dirty="0" smtClean="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711" t="1732" r="3348" b="2470"/>
          <a:stretch/>
        </p:blipFill>
        <p:spPr>
          <a:xfrm>
            <a:off x="0" y="-17149"/>
            <a:ext cx="3950362" cy="6875149"/>
          </a:xfrm>
          <a:prstGeom prst="rect">
            <a:avLst/>
          </a:prstGeom>
        </p:spPr>
      </p:pic>
    </p:spTree>
    <p:extLst>
      <p:ext uri="{BB962C8B-B14F-4D97-AF65-F5344CB8AC3E}">
        <p14:creationId xmlns:p14="http://schemas.microsoft.com/office/powerpoint/2010/main" val="1513914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361" y="0"/>
            <a:ext cx="9179151" cy="1054100"/>
          </a:xfrm>
        </p:spPr>
        <p:txBody>
          <a:bodyPr/>
          <a:lstStyle/>
          <a:p>
            <a:r>
              <a:rPr lang="nl-BE" sz="4800" b="1" cap="small" dirty="0" smtClean="0"/>
              <a:t>3. Ascende com seu coração</a:t>
            </a:r>
            <a:endParaRPr lang="nl-NL" sz="4800" b="1" cap="small" dirty="0"/>
          </a:p>
        </p:txBody>
      </p:sp>
      <p:sp>
        <p:nvSpPr>
          <p:cNvPr id="5" name="Content Placeholder 4"/>
          <p:cNvSpPr>
            <a:spLocks noGrp="1"/>
          </p:cNvSpPr>
          <p:nvPr>
            <p:ph sz="quarter" idx="4294967295"/>
          </p:nvPr>
        </p:nvSpPr>
        <p:spPr>
          <a:xfrm>
            <a:off x="4644008" y="1412776"/>
            <a:ext cx="4499992" cy="5445224"/>
          </a:xfrm>
        </p:spPr>
        <p:txBody>
          <a:bodyPr/>
          <a:lstStyle/>
          <a:p>
            <a:pPr marL="0" indent="0">
              <a:buNone/>
            </a:pPr>
            <a:r>
              <a:rPr lang="nl-BE" sz="3600" b="1" dirty="0" smtClean="0">
                <a:solidFill>
                  <a:schemeClr val="accent4"/>
                </a:solidFill>
              </a:rPr>
              <a:t>3.1. Subindo como o fogo</a:t>
            </a:r>
            <a:endParaRPr lang="nl-BE" sz="3600" dirty="0" smtClean="0">
              <a:solidFill>
                <a:schemeClr val="accent4"/>
              </a:solidFill>
            </a:endParaRPr>
          </a:p>
          <a:p>
            <a:pPr marL="0" indent="0">
              <a:buNone/>
            </a:pPr>
            <a:endParaRPr lang="nl-BE" sz="2800" dirty="0" smtClean="0"/>
          </a:p>
          <a:p>
            <a:r>
              <a:rPr lang="nl-BE" sz="2800" dirty="0" smtClean="0"/>
              <a:t>Na intimidade profunda: dinamica que eleva o coração</a:t>
            </a:r>
          </a:p>
          <a:p>
            <a:r>
              <a:rPr lang="nl-BE" sz="2800" dirty="0" smtClean="0"/>
              <a:t>Não orgulhoso, mas ascenção humilde.</a:t>
            </a:r>
            <a:endParaRPr lang="nl-BE" sz="2800" dirty="0"/>
          </a:p>
          <a:p>
            <a:endParaRPr lang="nl-BE" dirty="0"/>
          </a:p>
        </p:txBody>
      </p:sp>
      <p:sp>
        <p:nvSpPr>
          <p:cNvPr id="7" name="Rechthoek 8"/>
          <p:cNvSpPr>
            <a:spLocks noChangeArrowheads="1"/>
          </p:cNvSpPr>
          <p:nvPr/>
        </p:nvSpPr>
        <p:spPr bwMode="auto">
          <a:xfrm>
            <a:off x="0" y="6119336"/>
            <a:ext cx="4552038" cy="738664"/>
          </a:xfrm>
          <a:prstGeom prst="rect">
            <a:avLst/>
          </a:prstGeom>
          <a:noFill/>
          <a:ln w="9525">
            <a:noFill/>
            <a:miter lim="800000"/>
            <a:headEnd/>
            <a:tailEnd/>
          </a:ln>
        </p:spPr>
        <p:txBody>
          <a:bodyPr wrap="square">
            <a:spAutoFit/>
          </a:bodyPr>
          <a:lstStyle/>
          <a:p>
            <a:pPr algn="ctr"/>
            <a:r>
              <a:rPr lang="it-IT" sz="1400" dirty="0">
                <a:latin typeface="Times New Roman" pitchFamily="18" charset="0"/>
              </a:rPr>
              <a:t>DE SANTIS ROBERTO (1986) </a:t>
            </a:r>
          </a:p>
          <a:p>
            <a:pPr algn="ctr"/>
            <a:r>
              <a:rPr lang="nl-NL" sz="1400" i="1" dirty="0">
                <a:latin typeface="Times New Roman" pitchFamily="18" charset="0"/>
              </a:rPr>
              <a:t>Conversion of Augustine</a:t>
            </a:r>
            <a:r>
              <a:rPr lang="nl-NL" sz="1400" dirty="0">
                <a:latin typeface="Times New Roman" pitchFamily="18" charset="0"/>
              </a:rPr>
              <a:t/>
            </a:r>
            <a:br>
              <a:rPr lang="nl-NL" sz="1400" dirty="0">
                <a:latin typeface="Times New Roman" pitchFamily="18" charset="0"/>
              </a:rPr>
            </a:br>
            <a:r>
              <a:rPr lang="it-IT" sz="1400" dirty="0">
                <a:latin typeface="Times New Roman" pitchFamily="18" charset="0"/>
              </a:rPr>
              <a:t>Fermo, Convento della Madonna della </a:t>
            </a:r>
            <a:r>
              <a:rPr lang="it-IT" sz="1400" dirty="0" smtClean="0">
                <a:latin typeface="Times New Roman" pitchFamily="18" charset="0"/>
              </a:rPr>
              <a:t>Misericordia</a:t>
            </a:r>
            <a:endParaRPr lang="nl-NL" sz="1400" dirty="0">
              <a:latin typeface="Book Antiqua" pitchFamily="18" charset="0"/>
            </a:endParaRPr>
          </a:p>
        </p:txBody>
      </p:sp>
      <p:pic>
        <p:nvPicPr>
          <p:cNvPr id="1026" name="Picture 2" descr="C:\Users\Anthony Dupont\AppData\Local\Microsoft\Windows\Temporary Internet Files\Content.IE5\VPPENB58\roberto de sant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2" y="1234897"/>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734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9511" y="836712"/>
            <a:ext cx="8784977" cy="5760938"/>
          </a:xfrm>
        </p:spPr>
        <p:txBody>
          <a:bodyPr>
            <a:noAutofit/>
          </a:bodyPr>
          <a:lstStyle/>
          <a:p>
            <a:pPr marL="0" indent="0" algn="ctr">
              <a:buNone/>
            </a:pPr>
            <a:r>
              <a:rPr lang="pt-BR" sz="3400" dirty="0"/>
              <a:t>"É bom levantar os vossos corações;</a:t>
            </a:r>
          </a:p>
          <a:p>
            <a:pPr marL="0" indent="0" algn="ctr">
              <a:buNone/>
            </a:pPr>
            <a:r>
              <a:rPr lang="pt-BR" sz="3400" dirty="0"/>
              <a:t>não para si mesmo, no entanto, que é orgulho,</a:t>
            </a:r>
          </a:p>
          <a:p>
            <a:pPr marL="0" indent="0" algn="ctr">
              <a:buNone/>
            </a:pPr>
            <a:r>
              <a:rPr lang="pt-BR" sz="3400" dirty="0"/>
              <a:t>mas ao Senhor.</a:t>
            </a:r>
          </a:p>
          <a:p>
            <a:pPr marL="0" indent="0" algn="ctr">
              <a:buNone/>
            </a:pPr>
            <a:r>
              <a:rPr lang="pt-BR" sz="3400" dirty="0"/>
              <a:t>Isso é obediência</a:t>
            </a:r>
          </a:p>
          <a:p>
            <a:pPr marL="0" indent="0" algn="ctr">
              <a:buNone/>
            </a:pPr>
            <a:r>
              <a:rPr lang="pt-BR" sz="3400" dirty="0"/>
              <a:t>que pode pertencer apenas aos humildes.</a:t>
            </a:r>
          </a:p>
          <a:p>
            <a:pPr marL="0" indent="0" algn="ctr">
              <a:buNone/>
            </a:pPr>
            <a:r>
              <a:rPr lang="pt-BR" sz="3400" dirty="0"/>
              <a:t>De uma maneira notável, portanto,</a:t>
            </a:r>
          </a:p>
          <a:p>
            <a:pPr marL="0" indent="0" algn="ctr">
              <a:buNone/>
            </a:pPr>
            <a:r>
              <a:rPr lang="pt-BR" sz="3400" dirty="0"/>
              <a:t>existe na humildade algo que exalta a mente,</a:t>
            </a:r>
          </a:p>
          <a:p>
            <a:pPr marL="0" indent="0" algn="ctr">
              <a:buNone/>
            </a:pPr>
            <a:r>
              <a:rPr lang="pt-BR" sz="3400" dirty="0"/>
              <a:t>e algo em exaltação que </a:t>
            </a:r>
            <a:r>
              <a:rPr lang="pt-BR" sz="3400" dirty="0" smtClean="0"/>
              <a:t>o humilha.</a:t>
            </a:r>
            <a:endParaRPr lang="nl-BE" sz="3400" dirty="0"/>
          </a:p>
        </p:txBody>
      </p:sp>
      <p:sp>
        <p:nvSpPr>
          <p:cNvPr id="3" name="Title 2"/>
          <p:cNvSpPr>
            <a:spLocks noGrp="1"/>
          </p:cNvSpPr>
          <p:nvPr>
            <p:ph type="title" idx="4294967295"/>
          </p:nvPr>
        </p:nvSpPr>
        <p:spPr>
          <a:xfrm>
            <a:off x="-11669" y="-28836"/>
            <a:ext cx="9144000" cy="793540"/>
          </a:xfrm>
        </p:spPr>
        <p:txBody>
          <a:bodyPr/>
          <a:lstStyle/>
          <a:p>
            <a:r>
              <a:rPr lang="nl-BE" i="1" dirty="0" smtClean="0"/>
              <a:t>De </a:t>
            </a:r>
            <a:r>
              <a:rPr lang="nl-BE" i="1" dirty="0" err="1" smtClean="0"/>
              <a:t>ciuitate</a:t>
            </a:r>
            <a:r>
              <a:rPr lang="nl-BE" i="1" dirty="0" smtClean="0"/>
              <a:t> Dei </a:t>
            </a:r>
            <a:r>
              <a:rPr lang="nl-BE" dirty="0" smtClean="0"/>
              <a:t>14,13</a:t>
            </a:r>
            <a:endParaRPr lang="nl-BE" dirty="0"/>
          </a:p>
        </p:txBody>
      </p:sp>
    </p:spTree>
    <p:extLst>
      <p:ext uri="{BB962C8B-B14F-4D97-AF65-F5344CB8AC3E}">
        <p14:creationId xmlns:p14="http://schemas.microsoft.com/office/powerpoint/2010/main" val="567138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29017"/>
            <a:ext cx="9144000" cy="1167736"/>
          </a:xfrm>
        </p:spPr>
        <p:txBody>
          <a:bodyPr>
            <a:normAutofit fontScale="90000"/>
          </a:bodyPr>
          <a:lstStyle/>
          <a:p>
            <a:r>
              <a:rPr lang="en-GB" sz="4800" b="1" cap="small" dirty="0" err="1" smtClean="0"/>
              <a:t>Coração</a:t>
            </a:r>
            <a:r>
              <a:rPr lang="en-GB" sz="4800" b="1" cap="small" dirty="0" smtClean="0"/>
              <a:t> </a:t>
            </a:r>
            <a:r>
              <a:rPr lang="en-GB" sz="4800" b="1" cap="small" dirty="0" err="1" smtClean="0"/>
              <a:t>Perfurado</a:t>
            </a:r>
            <a:r>
              <a:rPr lang="en-GB" sz="4800" b="1" cap="small" dirty="0" smtClean="0"/>
              <a:t>:</a:t>
            </a:r>
            <a:br>
              <a:rPr lang="en-GB" sz="4800" b="1" cap="small" dirty="0" smtClean="0"/>
            </a:br>
            <a:r>
              <a:rPr lang="en-GB" sz="4800" b="1" i="1" cap="small" dirty="0" err="1" smtClean="0"/>
              <a:t>Confessiones</a:t>
            </a:r>
            <a:endParaRPr lang="nl-NL" sz="4800" b="1" cap="small" dirty="0"/>
          </a:p>
        </p:txBody>
      </p:sp>
      <p:sp>
        <p:nvSpPr>
          <p:cNvPr id="4" name="Content Placeholder 3"/>
          <p:cNvSpPr>
            <a:spLocks noGrp="1"/>
          </p:cNvSpPr>
          <p:nvPr>
            <p:ph sz="quarter" idx="4294967295"/>
          </p:nvPr>
        </p:nvSpPr>
        <p:spPr>
          <a:xfrm>
            <a:off x="3563938" y="1327035"/>
            <a:ext cx="5580062" cy="5530965"/>
          </a:xfrm>
        </p:spPr>
        <p:txBody>
          <a:bodyPr>
            <a:normAutofit/>
          </a:bodyPr>
          <a:lstStyle/>
          <a:p>
            <a:pPr marL="0" indent="0" algn="ctr">
              <a:buNone/>
            </a:pPr>
            <a:r>
              <a:rPr lang="nl-BE" sz="2800" dirty="0"/>
              <a:t> </a:t>
            </a:r>
            <a:r>
              <a:rPr lang="en-US" sz="2800" i="1" dirty="0"/>
              <a:t>Conf</a:t>
            </a:r>
            <a:r>
              <a:rPr lang="en-US" sz="2800" dirty="0"/>
              <a:t>. 9,3: </a:t>
            </a:r>
            <a:r>
              <a:rPr lang="en-US" sz="2800" dirty="0" smtClean="0"/>
              <a:t> </a:t>
            </a:r>
          </a:p>
          <a:p>
            <a:pPr marL="0" indent="0" algn="ctr">
              <a:buNone/>
            </a:pPr>
            <a:r>
              <a:rPr lang="pt-BR" sz="2800" dirty="0" smtClean="0"/>
              <a:t>Tu </a:t>
            </a:r>
            <a:r>
              <a:rPr lang="pt-BR" sz="2800" dirty="0"/>
              <a:t>nos havias transpassado o coração com as flechas do teu amor</a:t>
            </a:r>
            <a:r>
              <a:rPr lang="pt-BR" sz="2800" dirty="0" smtClean="0"/>
              <a:t>, </a:t>
            </a:r>
            <a:r>
              <a:rPr lang="pt-BR" sz="2800" dirty="0"/>
              <a:t>e trazíamos tuas palavras dentro das nossas entranhas; </a:t>
            </a:r>
            <a:endParaRPr lang="pt-BR" sz="2800" dirty="0" smtClean="0"/>
          </a:p>
          <a:p>
            <a:pPr marL="0" indent="0" algn="ctr">
              <a:buNone/>
            </a:pPr>
            <a:r>
              <a:rPr lang="fr-FR" sz="2800" i="1" dirty="0" smtClean="0"/>
              <a:t>Conf</a:t>
            </a:r>
            <a:r>
              <a:rPr lang="fr-FR" sz="2800" dirty="0"/>
              <a:t>. 10,8</a:t>
            </a:r>
            <a:r>
              <a:rPr lang="fr-FR" sz="2800" dirty="0" smtClean="0"/>
              <a:t>:</a:t>
            </a:r>
          </a:p>
          <a:p>
            <a:pPr marL="0" indent="0" algn="ctr">
              <a:buNone/>
            </a:pPr>
            <a:r>
              <a:rPr lang="pt-BR" sz="2800" dirty="0" smtClean="0"/>
              <a:t>Tocaste-me </a:t>
            </a:r>
            <a:r>
              <a:rPr lang="pt-BR" sz="2800" dirty="0"/>
              <a:t>o coração com a tua palavra, e comecei a amar-te.</a:t>
            </a:r>
          </a:p>
          <a:p>
            <a:pPr marL="0" indent="0" algn="ctr">
              <a:buNone/>
            </a:pPr>
            <a:endParaRPr lang="pt-BR" sz="2800" dirty="0"/>
          </a:p>
          <a:p>
            <a:pPr marL="0" indent="0">
              <a:buNone/>
            </a:pPr>
            <a:endParaRPr lang="nl-BE" dirty="0"/>
          </a:p>
        </p:txBody>
      </p:sp>
      <p:pic>
        <p:nvPicPr>
          <p:cNvPr id="6" name="Picture 6" descr="aug_22"/>
          <p:cNvPicPr>
            <a:picLocks noChangeAspect="1" noChangeArrowheads="1"/>
          </p:cNvPicPr>
          <p:nvPr/>
        </p:nvPicPr>
        <p:blipFill>
          <a:blip r:embed="rId2" cstate="print"/>
          <a:srcRect/>
          <a:stretch>
            <a:fillRect/>
          </a:stretch>
        </p:blipFill>
        <p:spPr>
          <a:xfrm>
            <a:off x="0" y="1327035"/>
            <a:ext cx="3131840" cy="4769345"/>
          </a:xfrm>
          <a:prstGeom prst="rect">
            <a:avLst/>
          </a:prstGeom>
          <a:noFill/>
        </p:spPr>
      </p:pic>
      <p:sp>
        <p:nvSpPr>
          <p:cNvPr id="7" name="Rechthoek 8"/>
          <p:cNvSpPr>
            <a:spLocks noChangeArrowheads="1"/>
          </p:cNvSpPr>
          <p:nvPr/>
        </p:nvSpPr>
        <p:spPr bwMode="auto">
          <a:xfrm>
            <a:off x="0" y="6119336"/>
            <a:ext cx="3131840" cy="738664"/>
          </a:xfrm>
          <a:prstGeom prst="rect">
            <a:avLst/>
          </a:prstGeom>
          <a:noFill/>
          <a:ln w="9525">
            <a:noFill/>
            <a:miter lim="800000"/>
            <a:headEnd/>
            <a:tailEnd/>
          </a:ln>
        </p:spPr>
        <p:txBody>
          <a:bodyPr wrap="square">
            <a:spAutoFit/>
          </a:bodyPr>
          <a:lstStyle/>
          <a:p>
            <a:pPr algn="ctr"/>
            <a:r>
              <a:rPr lang="it-IT" sz="1400" dirty="0">
                <a:latin typeface="Times New Roman" pitchFamily="18" charset="0"/>
                <a:cs typeface="Times New Roman" pitchFamily="18" charset="0"/>
              </a:rPr>
              <a:t>BENOZZO GOZZOLI (1465)</a:t>
            </a:r>
          </a:p>
          <a:p>
            <a:pPr algn="ctr"/>
            <a:r>
              <a:rPr lang="it-IT" sz="1400" i="1" dirty="0">
                <a:latin typeface="Times New Roman" pitchFamily="18" charset="0"/>
                <a:cs typeface="Times New Roman" pitchFamily="18" charset="0"/>
              </a:rPr>
              <a:t>Augustine’s </a:t>
            </a:r>
            <a:r>
              <a:rPr lang="it-IT" sz="1400" i="1" dirty="0" smtClean="0">
                <a:latin typeface="Times New Roman" pitchFamily="18" charset="0"/>
                <a:cs typeface="Times New Roman" pitchFamily="18" charset="0"/>
              </a:rPr>
              <a:t>conversion</a:t>
            </a:r>
            <a:r>
              <a:rPr lang="it-IT" sz="1400" dirty="0">
                <a:latin typeface="Times New Roman" pitchFamily="18" charset="0"/>
                <a:cs typeface="Times New Roman" pitchFamily="18" charset="0"/>
              </a:rPr>
              <a:t/>
            </a:r>
            <a:br>
              <a:rPr lang="it-IT" sz="1400" dirty="0">
                <a:latin typeface="Times New Roman" pitchFamily="18" charset="0"/>
                <a:cs typeface="Times New Roman" pitchFamily="18" charset="0"/>
              </a:rPr>
            </a:br>
            <a:r>
              <a:rPr lang="it-IT" sz="1400" dirty="0">
                <a:latin typeface="Times New Roman" pitchFamily="18" charset="0"/>
                <a:cs typeface="Times New Roman" pitchFamily="18" charset="0"/>
              </a:rPr>
              <a:t>San Gimignano, </a:t>
            </a:r>
            <a:r>
              <a:rPr lang="it-IT" sz="1400" dirty="0" smtClean="0">
                <a:latin typeface="Times New Roman" pitchFamily="18" charset="0"/>
                <a:cs typeface="Times New Roman" pitchFamily="18" charset="0"/>
              </a:rPr>
              <a:t>Chiesa </a:t>
            </a:r>
            <a:r>
              <a:rPr lang="it-IT" sz="1400" dirty="0">
                <a:latin typeface="Times New Roman" pitchFamily="18" charset="0"/>
                <a:cs typeface="Times New Roman" pitchFamily="18" charset="0"/>
              </a:rPr>
              <a:t>di </a:t>
            </a:r>
            <a:r>
              <a:rPr lang="it-IT" sz="1400" dirty="0" smtClean="0">
                <a:latin typeface="Times New Roman" pitchFamily="18" charset="0"/>
                <a:cs typeface="Times New Roman" pitchFamily="18" charset="0"/>
              </a:rPr>
              <a:t>Sant’Agostino</a:t>
            </a:r>
            <a:endParaRPr lang="nl-NL" sz="1400" dirty="0">
              <a:latin typeface="Times New Roman" pitchFamily="18" charset="0"/>
              <a:cs typeface="Times New Roman" pitchFamily="18" charset="0"/>
            </a:endParaRPr>
          </a:p>
        </p:txBody>
      </p:sp>
    </p:spTree>
    <p:extLst>
      <p:ext uri="{BB962C8B-B14F-4D97-AF65-F5344CB8AC3E}">
        <p14:creationId xmlns:p14="http://schemas.microsoft.com/office/powerpoint/2010/main" val="24928763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361" y="0"/>
            <a:ext cx="9179151" cy="1054100"/>
          </a:xfrm>
        </p:spPr>
        <p:txBody>
          <a:bodyPr/>
          <a:lstStyle/>
          <a:p>
            <a:r>
              <a:rPr lang="nl-BE" sz="4800" b="1" cap="small" dirty="0" smtClean="0"/>
              <a:t>3. Ascende com seu coração</a:t>
            </a:r>
            <a:endParaRPr lang="nl-NL" sz="4800" b="1" cap="small" dirty="0"/>
          </a:p>
        </p:txBody>
      </p:sp>
      <p:sp>
        <p:nvSpPr>
          <p:cNvPr id="5" name="Content Placeholder 4"/>
          <p:cNvSpPr>
            <a:spLocks noGrp="1"/>
          </p:cNvSpPr>
          <p:nvPr>
            <p:ph sz="quarter" idx="4294967295"/>
          </p:nvPr>
        </p:nvSpPr>
        <p:spPr>
          <a:xfrm>
            <a:off x="4644008" y="1412776"/>
            <a:ext cx="4499992" cy="5445224"/>
          </a:xfrm>
        </p:spPr>
        <p:txBody>
          <a:bodyPr/>
          <a:lstStyle/>
          <a:p>
            <a:pPr marL="0" indent="0">
              <a:buNone/>
            </a:pPr>
            <a:r>
              <a:rPr lang="nl-BE" sz="3600" b="1" dirty="0" smtClean="0">
                <a:solidFill>
                  <a:schemeClr val="accent4"/>
                </a:solidFill>
              </a:rPr>
              <a:t>3.1. Subindo como o fogo</a:t>
            </a:r>
            <a:endParaRPr lang="nl-BE" sz="3600" dirty="0" smtClean="0">
              <a:solidFill>
                <a:schemeClr val="accent4"/>
              </a:solidFill>
            </a:endParaRPr>
          </a:p>
          <a:p>
            <a:pPr marL="0" indent="0">
              <a:buNone/>
            </a:pPr>
            <a:endParaRPr lang="nl-BE" sz="2800" dirty="0" smtClean="0"/>
          </a:p>
          <a:p>
            <a:r>
              <a:rPr lang="nl-BE" sz="2800" dirty="0" smtClean="0"/>
              <a:t>Na intimidade profunda: dinamica que eleva o coração</a:t>
            </a:r>
          </a:p>
          <a:p>
            <a:r>
              <a:rPr lang="nl-BE" sz="2800" dirty="0" smtClean="0"/>
              <a:t>Não orgulhoso, mas ascenção humilde.</a:t>
            </a:r>
            <a:endParaRPr lang="nl-BE" sz="2800" dirty="0"/>
          </a:p>
          <a:p>
            <a:endParaRPr lang="nl-BE" dirty="0"/>
          </a:p>
        </p:txBody>
      </p:sp>
      <p:sp>
        <p:nvSpPr>
          <p:cNvPr id="7" name="Rechthoek 8"/>
          <p:cNvSpPr>
            <a:spLocks noChangeArrowheads="1"/>
          </p:cNvSpPr>
          <p:nvPr/>
        </p:nvSpPr>
        <p:spPr bwMode="auto">
          <a:xfrm>
            <a:off x="0" y="6119336"/>
            <a:ext cx="4552038" cy="738664"/>
          </a:xfrm>
          <a:prstGeom prst="rect">
            <a:avLst/>
          </a:prstGeom>
          <a:noFill/>
          <a:ln w="9525">
            <a:noFill/>
            <a:miter lim="800000"/>
            <a:headEnd/>
            <a:tailEnd/>
          </a:ln>
        </p:spPr>
        <p:txBody>
          <a:bodyPr wrap="square">
            <a:spAutoFit/>
          </a:bodyPr>
          <a:lstStyle/>
          <a:p>
            <a:pPr algn="ctr"/>
            <a:r>
              <a:rPr lang="it-IT" sz="1400" dirty="0">
                <a:latin typeface="Times New Roman" pitchFamily="18" charset="0"/>
              </a:rPr>
              <a:t>DE SANTIS ROBERTO (1986) </a:t>
            </a:r>
          </a:p>
          <a:p>
            <a:pPr algn="ctr"/>
            <a:r>
              <a:rPr lang="nl-NL" sz="1400" i="1" dirty="0">
                <a:latin typeface="Times New Roman" pitchFamily="18" charset="0"/>
              </a:rPr>
              <a:t>Conversion of Augustine</a:t>
            </a:r>
            <a:r>
              <a:rPr lang="nl-NL" sz="1400" dirty="0">
                <a:latin typeface="Times New Roman" pitchFamily="18" charset="0"/>
              </a:rPr>
              <a:t/>
            </a:r>
            <a:br>
              <a:rPr lang="nl-NL" sz="1400" dirty="0">
                <a:latin typeface="Times New Roman" pitchFamily="18" charset="0"/>
              </a:rPr>
            </a:br>
            <a:r>
              <a:rPr lang="it-IT" sz="1400" dirty="0">
                <a:latin typeface="Times New Roman" pitchFamily="18" charset="0"/>
              </a:rPr>
              <a:t>Fermo, Convento della Madonna della </a:t>
            </a:r>
            <a:r>
              <a:rPr lang="it-IT" sz="1400" dirty="0" smtClean="0">
                <a:latin typeface="Times New Roman" pitchFamily="18" charset="0"/>
              </a:rPr>
              <a:t>Misericordia</a:t>
            </a:r>
            <a:endParaRPr lang="nl-NL" sz="1400" dirty="0">
              <a:latin typeface="Book Antiqua" pitchFamily="18" charset="0"/>
            </a:endParaRPr>
          </a:p>
        </p:txBody>
      </p:sp>
      <p:pic>
        <p:nvPicPr>
          <p:cNvPr id="1026" name="Picture 2" descr="C:\Users\Anthony Dupont\AppData\Local\Microsoft\Windows\Temporary Internet Files\Content.IE5\VPPENB58\roberto de sant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2" y="1234897"/>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348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0" y="0"/>
            <a:ext cx="9144000" cy="548680"/>
          </a:xfrm>
        </p:spPr>
        <p:txBody>
          <a:bodyPr/>
          <a:lstStyle/>
          <a:p>
            <a:r>
              <a:rPr lang="nl-BE" sz="4800" b="1" cap="small" dirty="0" smtClean="0"/>
              <a:t>3. </a:t>
            </a:r>
            <a:r>
              <a:rPr lang="nl-BE" sz="4800" b="1" cap="small" dirty="0" smtClean="0"/>
              <a:t>Ascende com seu coração</a:t>
            </a:r>
            <a:endParaRPr lang="nl-NL" sz="4800" b="1" cap="small" dirty="0"/>
          </a:p>
        </p:txBody>
      </p:sp>
      <p:sp>
        <p:nvSpPr>
          <p:cNvPr id="15" name="Content Placeholder 14"/>
          <p:cNvSpPr>
            <a:spLocks noGrp="1"/>
          </p:cNvSpPr>
          <p:nvPr>
            <p:ph sz="quarter" idx="4294967295"/>
          </p:nvPr>
        </p:nvSpPr>
        <p:spPr>
          <a:xfrm>
            <a:off x="4067944" y="548680"/>
            <a:ext cx="5076056" cy="6249599"/>
          </a:xfrm>
        </p:spPr>
        <p:txBody>
          <a:bodyPr>
            <a:normAutofit lnSpcReduction="10000"/>
          </a:bodyPr>
          <a:lstStyle/>
          <a:p>
            <a:pPr marL="0" indent="0">
              <a:buNone/>
            </a:pPr>
            <a:r>
              <a:rPr lang="nl-BE" sz="3600" b="1" dirty="0" smtClean="0">
                <a:solidFill>
                  <a:schemeClr val="accent4"/>
                </a:solidFill>
              </a:rPr>
              <a:t>3.2. </a:t>
            </a:r>
            <a:r>
              <a:rPr lang="nl-BE" sz="3600" b="1" dirty="0" smtClean="0">
                <a:solidFill>
                  <a:schemeClr val="accent4"/>
                </a:solidFill>
              </a:rPr>
              <a:t>Amor Múltiplo</a:t>
            </a:r>
            <a:endParaRPr lang="nl-BE" dirty="0" smtClean="0">
              <a:solidFill>
                <a:schemeClr val="accent4"/>
              </a:solidFill>
            </a:endParaRPr>
          </a:p>
          <a:p>
            <a:r>
              <a:rPr lang="nl-BE" sz="2800" dirty="0" smtClean="0"/>
              <a:t>Mundo</a:t>
            </a:r>
            <a:r>
              <a:rPr lang="nl-BE" sz="2800" dirty="0" smtClean="0"/>
              <a:t>:</a:t>
            </a:r>
            <a:endParaRPr lang="nl-BE" sz="2800" dirty="0" smtClean="0"/>
          </a:p>
          <a:p>
            <a:pPr lvl="1"/>
            <a:r>
              <a:rPr lang="nl-BE" sz="2600" dirty="0" smtClean="0"/>
              <a:t>Nem negligenciado</a:t>
            </a:r>
            <a:endParaRPr lang="nl-BE" sz="2600" dirty="0"/>
          </a:p>
          <a:p>
            <a:pPr lvl="1"/>
            <a:r>
              <a:rPr lang="nl-BE" sz="2600" dirty="0" smtClean="0"/>
              <a:t>Nem como um ídolo</a:t>
            </a:r>
            <a:endParaRPr lang="nl-BE" sz="2600" dirty="0" smtClean="0"/>
          </a:p>
          <a:p>
            <a:pPr marL="0" indent="0" algn="just">
              <a:buNone/>
            </a:pPr>
            <a:r>
              <a:rPr lang="nl-BE" sz="2800" i="1" dirty="0" smtClean="0"/>
              <a:t>Lib. </a:t>
            </a:r>
            <a:r>
              <a:rPr lang="nl-BE" sz="2800" i="1" dirty="0" err="1" smtClean="0"/>
              <a:t>Arb</a:t>
            </a:r>
            <a:r>
              <a:rPr lang="nl-BE" sz="2800" i="1" dirty="0" smtClean="0"/>
              <a:t>. </a:t>
            </a:r>
            <a:r>
              <a:rPr lang="nl-BE" sz="2800" dirty="0" smtClean="0"/>
              <a:t>2,41: </a:t>
            </a:r>
            <a:r>
              <a:rPr lang="pt-BR" sz="2800" dirty="0"/>
              <a:t>'Volte para onde quiser, a sabedoria fala com você pela </a:t>
            </a:r>
            <a:r>
              <a:rPr lang="pt-BR" sz="2800" b="1" dirty="0"/>
              <a:t>marca</a:t>
            </a:r>
            <a:r>
              <a:rPr lang="pt-BR" sz="2800" dirty="0"/>
              <a:t> que deixou em suas obras, e, quando você está deslizando de volta para o que está </a:t>
            </a:r>
            <a:r>
              <a:rPr lang="pt-BR" sz="2800" dirty="0" smtClean="0"/>
              <a:t>fora</a:t>
            </a:r>
            <a:r>
              <a:rPr lang="pt-BR" sz="2800" dirty="0"/>
              <a:t>, isso o atrai a </a:t>
            </a:r>
            <a:r>
              <a:rPr lang="pt-BR" sz="2800" b="1" dirty="0" smtClean="0"/>
              <a:t>retornar </a:t>
            </a:r>
            <a:r>
              <a:rPr lang="pt-BR" sz="2800" dirty="0"/>
              <a:t>para dentro pela beleza daquelas formas encontradas nas coisas externas.</a:t>
            </a:r>
            <a:endParaRPr lang="nl-BE" sz="2800" dirty="0"/>
          </a:p>
        </p:txBody>
      </p:sp>
      <p:pic>
        <p:nvPicPr>
          <p:cNvPr id="5" name="Picture 5" descr="Triptych-St"/>
          <p:cNvPicPr>
            <a:picLocks noChangeAspect="1" noChangeArrowheads="1"/>
          </p:cNvPicPr>
          <p:nvPr/>
        </p:nvPicPr>
        <p:blipFill>
          <a:blip r:embed="rId2" cstate="print"/>
          <a:srcRect/>
          <a:stretch>
            <a:fillRect/>
          </a:stretch>
        </p:blipFill>
        <p:spPr bwMode="auto">
          <a:xfrm>
            <a:off x="0" y="667728"/>
            <a:ext cx="3851920" cy="5665744"/>
          </a:xfrm>
          <a:prstGeom prst="rect">
            <a:avLst/>
          </a:prstGeom>
          <a:noFill/>
          <a:ln w="9525">
            <a:noFill/>
            <a:miter lim="800000"/>
            <a:headEnd/>
            <a:tailEnd/>
          </a:ln>
        </p:spPr>
      </p:pic>
      <p:sp>
        <p:nvSpPr>
          <p:cNvPr id="2" name="Rectangle 1"/>
          <p:cNvSpPr/>
          <p:nvPr/>
        </p:nvSpPr>
        <p:spPr>
          <a:xfrm>
            <a:off x="0" y="6333472"/>
            <a:ext cx="3851920" cy="523220"/>
          </a:xfrm>
          <a:prstGeom prst="rect">
            <a:avLst/>
          </a:prstGeom>
        </p:spPr>
        <p:txBody>
          <a:bodyPr wrap="square">
            <a:spAutoFit/>
          </a:bodyPr>
          <a:lstStyle/>
          <a:p>
            <a:pPr algn="ctr"/>
            <a:r>
              <a:rPr lang="nl-NL" sz="1400" dirty="0">
                <a:latin typeface="Times New Roman" pitchFamily="18" charset="0"/>
                <a:cs typeface="Times New Roman" pitchFamily="18" charset="0"/>
              </a:rPr>
              <a:t>JOHN MARTIN BORG (2010)</a:t>
            </a:r>
            <a:br>
              <a:rPr lang="nl-NL" sz="1400" dirty="0">
                <a:latin typeface="Times New Roman" pitchFamily="18" charset="0"/>
                <a:cs typeface="Times New Roman" pitchFamily="18" charset="0"/>
              </a:rPr>
            </a:br>
            <a:r>
              <a:rPr lang="nl-NL" sz="1400" dirty="0" err="1">
                <a:latin typeface="Times New Roman" pitchFamily="18" charset="0"/>
                <a:cs typeface="Times New Roman" pitchFamily="18" charset="0"/>
              </a:rPr>
              <a:t>Augustinians</a:t>
            </a:r>
            <a:r>
              <a:rPr lang="nl-NL" sz="1400" dirty="0">
                <a:latin typeface="Times New Roman" pitchFamily="18" charset="0"/>
                <a:cs typeface="Times New Roman" pitchFamily="18" charset="0"/>
              </a:rPr>
              <a:t> of Rabat, Malta</a:t>
            </a:r>
            <a:endParaRPr lang="nl-BE" sz="1400" dirty="0"/>
          </a:p>
        </p:txBody>
      </p:sp>
    </p:spTree>
    <p:extLst>
      <p:ext uri="{BB962C8B-B14F-4D97-AF65-F5344CB8AC3E}">
        <p14:creationId xmlns:p14="http://schemas.microsoft.com/office/powerpoint/2010/main" val="547373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jdelijke aanduiding voor inhoud 26"/>
          <p:cNvSpPr>
            <a:spLocks noGrp="1"/>
          </p:cNvSpPr>
          <p:nvPr>
            <p:ph sz="quarter" idx="4294967295"/>
          </p:nvPr>
        </p:nvSpPr>
        <p:spPr>
          <a:xfrm>
            <a:off x="2843809" y="0"/>
            <a:ext cx="6192688" cy="6858000"/>
          </a:xfrm>
        </p:spPr>
        <p:txBody>
          <a:bodyPr>
            <a:normAutofit/>
          </a:bodyPr>
          <a:lstStyle/>
          <a:p>
            <a:pPr marL="0" indent="0" algn="just">
              <a:buNone/>
            </a:pPr>
            <a:r>
              <a:rPr lang="nl-NL" sz="2800" b="1" i="1" dirty="0" smtClean="0"/>
              <a:t>En. Ps. </a:t>
            </a:r>
            <a:r>
              <a:rPr lang="nl-NL" sz="2800" b="1" dirty="0" smtClean="0"/>
              <a:t>118,22,2: </a:t>
            </a:r>
            <a:r>
              <a:rPr lang="en-GB" sz="2800" dirty="0" smtClean="0"/>
              <a:t>‘</a:t>
            </a:r>
            <a:r>
              <a:rPr lang="pt-BR" sz="2800" dirty="0"/>
              <a:t>Quando este mundo terminar, não haverá mais nenhum mandamento legal. É verdade que não haverá nenhum se pensarmos em comandos escritos em </a:t>
            </a:r>
            <a:r>
              <a:rPr lang="pt-BR" sz="2800" dirty="0" smtClean="0"/>
              <a:t>tábuas </a:t>
            </a:r>
            <a:r>
              <a:rPr lang="pt-BR" sz="2800" dirty="0"/>
              <a:t>visíveis ou em livros. </a:t>
            </a:r>
            <a:r>
              <a:rPr lang="pt-BR" sz="2800" b="1" dirty="0"/>
              <a:t>Mas nas tábuas do coração a lei do amor a Deus e ao próximo permanecerá eternamente</a:t>
            </a:r>
            <a:r>
              <a:rPr lang="pt-BR" sz="2800" dirty="0"/>
              <a:t>; neste duplo mandamento, toda a lei e os profetas dependem.</a:t>
            </a:r>
            <a:r>
              <a:rPr lang="en-GB" sz="2800" dirty="0" smtClean="0"/>
              <a:t>Double love commandment.</a:t>
            </a:r>
          </a:p>
          <a:p>
            <a:pPr algn="just"/>
            <a:r>
              <a:rPr lang="en-GB" sz="2800" dirty="0" err="1" smtClean="0"/>
              <a:t>Orde</a:t>
            </a:r>
            <a:r>
              <a:rPr lang="en-GB" sz="2800" dirty="0" err="1" smtClean="0"/>
              <a:t>m</a:t>
            </a:r>
            <a:r>
              <a:rPr lang="en-GB" sz="2800" dirty="0" smtClean="0"/>
              <a:t> de </a:t>
            </a:r>
            <a:r>
              <a:rPr lang="en-GB" sz="2800" dirty="0" err="1" smtClean="0"/>
              <a:t>mandamento</a:t>
            </a:r>
            <a:r>
              <a:rPr lang="en-GB" sz="2800" dirty="0" smtClean="0"/>
              <a:t>//</a:t>
            </a:r>
            <a:r>
              <a:rPr lang="en-GB" sz="2800" dirty="0" err="1" smtClean="0"/>
              <a:t>prática</a:t>
            </a:r>
            <a:r>
              <a:rPr lang="en-GB" sz="2800" dirty="0" smtClean="0"/>
              <a:t>.</a:t>
            </a:r>
            <a:endParaRPr lang="en-GB" sz="2800" dirty="0" smtClean="0"/>
          </a:p>
          <a:p>
            <a:pPr algn="just"/>
            <a:r>
              <a:rPr lang="en-GB" sz="2800" dirty="0" smtClean="0"/>
              <a:t>Amor a Deus</a:t>
            </a:r>
            <a:r>
              <a:rPr lang="en-GB" sz="2800" dirty="0" smtClean="0"/>
              <a:t> </a:t>
            </a:r>
            <a:r>
              <a:rPr lang="en-GB" sz="2800" dirty="0" smtClean="0">
                <a:sym typeface="Wingdings" panose="05000000000000000000" pitchFamily="2" charset="2"/>
              </a:rPr>
              <a:t> </a:t>
            </a:r>
            <a:r>
              <a:rPr lang="en-GB" sz="2800" dirty="0" err="1" smtClean="0">
                <a:sym typeface="Wingdings" panose="05000000000000000000" pitchFamily="2" charset="2"/>
              </a:rPr>
              <a:t>amor</a:t>
            </a:r>
            <a:r>
              <a:rPr lang="en-GB" sz="2800" dirty="0" smtClean="0">
                <a:sym typeface="Wingdings" panose="05000000000000000000" pitchFamily="2" charset="2"/>
              </a:rPr>
              <a:t> a </a:t>
            </a:r>
            <a:r>
              <a:rPr lang="en-GB" sz="2800" dirty="0" err="1" smtClean="0">
                <a:sym typeface="Wingdings" panose="05000000000000000000" pitchFamily="2" charset="2"/>
              </a:rPr>
              <a:t>si</a:t>
            </a:r>
            <a:r>
              <a:rPr lang="en-GB" sz="2800" dirty="0" smtClean="0">
                <a:sym typeface="Wingdings" panose="05000000000000000000" pitchFamily="2" charset="2"/>
              </a:rPr>
              <a:t> </a:t>
            </a:r>
            <a:r>
              <a:rPr lang="en-GB" sz="2800" dirty="0" err="1" smtClean="0">
                <a:sym typeface="Wingdings" panose="05000000000000000000" pitchFamily="2" charset="2"/>
              </a:rPr>
              <a:t>mesmo</a:t>
            </a:r>
            <a:r>
              <a:rPr lang="en-GB" sz="2800" dirty="0" smtClean="0">
                <a:sym typeface="Wingdings" panose="05000000000000000000" pitchFamily="2" charset="2"/>
              </a:rPr>
              <a:t>.</a:t>
            </a:r>
            <a:endParaRPr lang="nl-NL" sz="2800" dirty="0"/>
          </a:p>
        </p:txBody>
      </p:sp>
      <p:sp>
        <p:nvSpPr>
          <p:cNvPr id="9" name="Rechthoek 8"/>
          <p:cNvSpPr/>
          <p:nvPr/>
        </p:nvSpPr>
        <p:spPr>
          <a:xfrm>
            <a:off x="0" y="6119336"/>
            <a:ext cx="2816550" cy="738664"/>
          </a:xfrm>
          <a:prstGeom prst="rect">
            <a:avLst/>
          </a:prstGeom>
        </p:spPr>
        <p:txBody>
          <a:bodyPr wrap="square">
            <a:spAutoFit/>
          </a:bodyPr>
          <a:lstStyle/>
          <a:p>
            <a:pPr algn="ctr"/>
            <a:r>
              <a:rPr lang="en-US" sz="1400" cap="all" dirty="0" smtClean="0">
                <a:latin typeface="Times New Roman" pitchFamily="18" charset="0"/>
                <a:cs typeface="Times New Roman" pitchFamily="18" charset="0"/>
              </a:rPr>
              <a:t>P. </a:t>
            </a:r>
            <a:r>
              <a:rPr lang="en-US" sz="1400" cap="all" dirty="0" err="1" smtClean="0">
                <a:latin typeface="Times New Roman" pitchFamily="18" charset="0"/>
                <a:cs typeface="Times New Roman" pitchFamily="18" charset="0"/>
              </a:rPr>
              <a:t>Schmalz</a:t>
            </a:r>
            <a:r>
              <a:rPr lang="nl-NL" sz="1400" dirty="0" smtClean="0">
                <a:latin typeface="Times New Roman" pitchFamily="18" charset="0"/>
                <a:cs typeface="Times New Roman" pitchFamily="18" charset="0"/>
              </a:rPr>
              <a:t/>
            </a:r>
            <a:br>
              <a:rPr lang="nl-NL" sz="1400" dirty="0" smtClean="0">
                <a:latin typeface="Times New Roman" pitchFamily="18" charset="0"/>
                <a:cs typeface="Times New Roman" pitchFamily="18" charset="0"/>
              </a:rPr>
            </a:br>
            <a:r>
              <a:rPr lang="en-US" sz="1400" i="1" dirty="0" smtClean="0">
                <a:latin typeface="Times New Roman" pitchFamily="18" charset="0"/>
                <a:cs typeface="Times New Roman" pitchFamily="18" charset="0"/>
              </a:rPr>
              <a:t>Augustine and </a:t>
            </a:r>
            <a:r>
              <a:rPr lang="en-US" sz="1400" i="1" dirty="0" err="1" smtClean="0">
                <a:latin typeface="Times New Roman" pitchFamily="18" charset="0"/>
                <a:cs typeface="Times New Roman" pitchFamily="18" charset="0"/>
              </a:rPr>
              <a:t>Monnica</a:t>
            </a:r>
            <a:r>
              <a:rPr lang="nl-NL" sz="1400" dirty="0" smtClean="0">
                <a:latin typeface="Times New Roman" pitchFamily="18" charset="0"/>
                <a:cs typeface="Times New Roman" pitchFamily="18" charset="0"/>
              </a:rPr>
              <a:t/>
            </a:r>
            <a:br>
              <a:rPr lang="nl-NL"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Kitchener, Ontario, Canada</a:t>
            </a:r>
            <a:endParaRPr lang="en-US" sz="1400" dirty="0" smtClean="0">
              <a:latin typeface="Times New Roman" pitchFamily="18" charset="0"/>
              <a:ea typeface="Calibri" pitchFamily="34" charset="0"/>
              <a:cs typeface="Times New Roman" pitchFamily="18" charset="0"/>
            </a:endParaRPr>
          </a:p>
        </p:txBody>
      </p:sp>
      <p:pic>
        <p:nvPicPr>
          <p:cNvPr id="12" name="Tijdelijke aanduiding voor inhoud 3" descr="http://nibiryukov.narod.ru/nb_pinacoteca/nb_pinacoteca_sculpture/nb_sculpture_schmalz_timothy_st_augustine_and_monica.jpg"/>
          <p:cNvPicPr>
            <a:picLocks/>
          </p:cNvPicPr>
          <p:nvPr/>
        </p:nvPicPr>
        <p:blipFill rotWithShape="1">
          <a:blip r:embed="rId2" r:link="rId3" cstate="print"/>
          <a:srcRect l="14808" r="13761"/>
          <a:stretch/>
        </p:blipFill>
        <p:spPr bwMode="auto">
          <a:xfrm>
            <a:off x="-6587" y="548680"/>
            <a:ext cx="2768425" cy="5342310"/>
          </a:xfrm>
          <a:prstGeom prst="rect">
            <a:avLst/>
          </a:prstGeom>
          <a:noFill/>
          <a:ln w="9525">
            <a:noFill/>
            <a:miter lim="800000"/>
            <a:headEnd/>
            <a:tailEnd/>
          </a:ln>
        </p:spPr>
      </p:pic>
    </p:spTree>
    <p:extLst>
      <p:ext uri="{BB962C8B-B14F-4D97-AF65-F5344CB8AC3E}">
        <p14:creationId xmlns:p14="http://schemas.microsoft.com/office/powerpoint/2010/main" val="2823420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07504" y="548680"/>
            <a:ext cx="8928992" cy="6048672"/>
          </a:xfrm>
        </p:spPr>
        <p:txBody>
          <a:bodyPr>
            <a:noAutofit/>
          </a:bodyPr>
          <a:lstStyle/>
          <a:p>
            <a:pPr marL="0" lvl="1" indent="0" algn="just">
              <a:buNone/>
            </a:pPr>
            <a:r>
              <a:rPr lang="en-GB" sz="1800" dirty="0"/>
              <a:t>‘In your gift we find our </a:t>
            </a:r>
            <a:r>
              <a:rPr lang="en-GB" sz="1800" b="1" dirty="0"/>
              <a:t>rest</a:t>
            </a:r>
            <a:r>
              <a:rPr lang="en-GB" sz="1800" dirty="0"/>
              <a:t>. There are you our joy. Our rest is our </a:t>
            </a:r>
            <a:r>
              <a:rPr lang="en-GB" sz="1800" b="1" dirty="0"/>
              <a:t>peace</a:t>
            </a:r>
            <a:r>
              <a:rPr lang="en-GB" sz="1800" dirty="0"/>
              <a:t>. </a:t>
            </a:r>
            <a:r>
              <a:rPr lang="en-GB" sz="1800" b="1" dirty="0"/>
              <a:t>Love</a:t>
            </a:r>
            <a:r>
              <a:rPr lang="en-GB" sz="1800" dirty="0"/>
              <a:t> </a:t>
            </a:r>
            <a:r>
              <a:rPr lang="en-GB" sz="1800" b="1" dirty="0"/>
              <a:t>lifts</a:t>
            </a:r>
            <a:r>
              <a:rPr lang="en-GB" sz="1800" dirty="0"/>
              <a:t> </a:t>
            </a:r>
            <a:r>
              <a:rPr lang="en-GB" sz="1800" b="1" dirty="0"/>
              <a:t>us</a:t>
            </a:r>
            <a:r>
              <a:rPr lang="en-GB" sz="1800" dirty="0"/>
              <a:t> </a:t>
            </a:r>
            <a:r>
              <a:rPr lang="en-GB" sz="1800" b="1" dirty="0"/>
              <a:t>there</a:t>
            </a:r>
            <a:r>
              <a:rPr lang="en-GB" sz="1800" dirty="0"/>
              <a:t>, and ‘your good Spirit’ (Ps. 142:1) exalts ‘our </a:t>
            </a:r>
            <a:r>
              <a:rPr lang="en-GB" sz="1800" b="1" dirty="0"/>
              <a:t>humble</a:t>
            </a:r>
            <a:r>
              <a:rPr lang="en-GB" sz="1800" dirty="0"/>
              <a:t> estate from the gates of death’ (Ps. 9:15). In a good will is our peace. A body by its </a:t>
            </a:r>
            <a:r>
              <a:rPr lang="en-GB" sz="1800" b="1" dirty="0"/>
              <a:t>weight</a:t>
            </a:r>
            <a:r>
              <a:rPr lang="en-GB" sz="1800" dirty="0"/>
              <a:t> tends to move towards its proper </a:t>
            </a:r>
            <a:r>
              <a:rPr lang="en-GB" sz="1800" b="1" dirty="0"/>
              <a:t>place</a:t>
            </a:r>
            <a:r>
              <a:rPr lang="en-GB" sz="1800" dirty="0"/>
              <a:t>. The weight’s movement is not necessarily downwards, but to its </a:t>
            </a:r>
            <a:r>
              <a:rPr lang="en-GB" sz="1800" b="1" dirty="0"/>
              <a:t>appropriate</a:t>
            </a:r>
            <a:r>
              <a:rPr lang="en-GB" sz="1800" dirty="0"/>
              <a:t> </a:t>
            </a:r>
            <a:r>
              <a:rPr lang="en-GB" sz="1800" b="1" dirty="0"/>
              <a:t>position</a:t>
            </a:r>
            <a:r>
              <a:rPr lang="en-GB" sz="1800" dirty="0"/>
              <a:t>: fire tends to move upwards, a stone downwards. [...] Things which are not in their intended position are restless. Once they are in their ordered position, they are at </a:t>
            </a:r>
            <a:r>
              <a:rPr lang="en-GB" sz="1800" b="1" dirty="0"/>
              <a:t>rest</a:t>
            </a:r>
            <a:r>
              <a:rPr lang="en-GB" sz="1800" dirty="0"/>
              <a:t>. </a:t>
            </a:r>
            <a:r>
              <a:rPr lang="en-GB" sz="1800" b="1" dirty="0">
                <a:solidFill>
                  <a:srgbClr val="FF0000"/>
                </a:solidFill>
              </a:rPr>
              <a:t>My weight is my love.</a:t>
            </a:r>
            <a:r>
              <a:rPr lang="en-GB" sz="1800" dirty="0"/>
              <a:t> Wherever I am carried, my love is carrying me. By your gift we are set on </a:t>
            </a:r>
            <a:r>
              <a:rPr lang="en-GB" sz="1800" b="1" dirty="0"/>
              <a:t>fire</a:t>
            </a:r>
            <a:r>
              <a:rPr lang="en-GB" sz="1800" dirty="0"/>
              <a:t> and carried upwards: we grow red hot and ascend</a:t>
            </a:r>
            <a:r>
              <a:rPr lang="en-GB" sz="1800" dirty="0" smtClean="0"/>
              <a:t>.’</a:t>
            </a:r>
          </a:p>
          <a:p>
            <a:pPr marL="0" lvl="1" indent="0" algn="just">
              <a:buNone/>
            </a:pPr>
            <a:r>
              <a:rPr lang="pt-BR" sz="1800" dirty="0"/>
              <a:t>Em teu dom </a:t>
            </a:r>
            <a:r>
              <a:rPr lang="pt-BR" sz="1800" b="1" dirty="0"/>
              <a:t>repousamos</a:t>
            </a:r>
            <a:r>
              <a:rPr lang="pt-BR" sz="1800" dirty="0"/>
              <a:t> e nele gozamos em ti. Ele é o nosso </a:t>
            </a:r>
            <a:r>
              <a:rPr lang="pt-BR" sz="1800" b="1" dirty="0"/>
              <a:t>descanso</a:t>
            </a:r>
            <a:r>
              <a:rPr lang="pt-BR" sz="1800" dirty="0"/>
              <a:t>, é o nosso lugar. É para lá que o </a:t>
            </a:r>
            <a:r>
              <a:rPr lang="pt-BR" sz="1800" b="1" dirty="0"/>
              <a:t>amor nos arrebata</a:t>
            </a:r>
            <a:r>
              <a:rPr lang="pt-BR" sz="1800" dirty="0"/>
              <a:t>. O Espírito Santo nos eleva a </a:t>
            </a:r>
            <a:r>
              <a:rPr lang="pt-BR" sz="1800" b="1" dirty="0"/>
              <a:t>humildade</a:t>
            </a:r>
            <a:r>
              <a:rPr lang="pt-BR" sz="1800" dirty="0"/>
              <a:t>, afastando-a das portas da </a:t>
            </a:r>
            <a:r>
              <a:rPr lang="pt-BR" sz="1800" dirty="0" smtClean="0"/>
              <a:t>morte. </a:t>
            </a:r>
            <a:r>
              <a:rPr lang="pt-BR" sz="1800" dirty="0"/>
              <a:t>Na tua boa vontade temos a </a:t>
            </a:r>
            <a:r>
              <a:rPr lang="pt-BR" sz="1800" dirty="0" smtClean="0"/>
              <a:t>paz. </a:t>
            </a:r>
            <a:r>
              <a:rPr lang="pt-BR" sz="1800" dirty="0"/>
              <a:t>Todo corpo, devido ao </a:t>
            </a:r>
            <a:r>
              <a:rPr lang="pt-BR" sz="1800" b="1" dirty="0"/>
              <a:t>peso</a:t>
            </a:r>
            <a:r>
              <a:rPr lang="pt-BR" sz="1800" dirty="0"/>
              <a:t>, tende para o lugar que lhe é próprio, porque o peso não tende só para baixo, mas também para o </a:t>
            </a:r>
            <a:r>
              <a:rPr lang="pt-BR" sz="1800" b="1" dirty="0"/>
              <a:t>lugar</a:t>
            </a:r>
            <a:r>
              <a:rPr lang="pt-BR" sz="1800" dirty="0"/>
              <a:t> </a:t>
            </a:r>
            <a:r>
              <a:rPr lang="pt-BR" sz="1800" b="1" dirty="0"/>
              <a:t>que lhe é próprio</a:t>
            </a:r>
            <a:r>
              <a:rPr lang="pt-BR" sz="1800" dirty="0"/>
              <a:t>. Assim, o fogo tende para o alto, a pedra para baixo. Por seu peso são impelidos para o seu justo lugar. O óleo derramado sobre a água aflora à superfície; a água, jogada sobre o óleo, submerge. São ambos impelidos por seu peso a procurar o próprio </a:t>
            </a:r>
            <a:r>
              <a:rPr lang="pt-BR" sz="1800" b="1" dirty="0"/>
              <a:t>posto</a:t>
            </a:r>
            <a:r>
              <a:rPr lang="pt-BR" sz="1800" dirty="0"/>
              <a:t>. Onde há desordem reina a agitação, e na ordem reina a paz. </a:t>
            </a:r>
            <a:r>
              <a:rPr lang="pt-BR" sz="1800" dirty="0">
                <a:solidFill>
                  <a:srgbClr val="FF0000"/>
                </a:solidFill>
              </a:rPr>
              <a:t>Meu peso é o amor</a:t>
            </a:r>
            <a:r>
              <a:rPr lang="pt-BR" sz="1800" dirty="0"/>
              <a:t>; por ele sou levado para onde sou levado</a:t>
            </a:r>
            <a:r>
              <a:rPr lang="pt-BR" sz="1800" dirty="0" smtClean="0"/>
              <a:t>.</a:t>
            </a:r>
            <a:endParaRPr lang="pt-BR" sz="1800" dirty="0"/>
          </a:p>
        </p:txBody>
      </p:sp>
      <p:sp>
        <p:nvSpPr>
          <p:cNvPr id="3" name="Title 2"/>
          <p:cNvSpPr>
            <a:spLocks noGrp="1"/>
          </p:cNvSpPr>
          <p:nvPr>
            <p:ph type="title" idx="4294967295"/>
          </p:nvPr>
        </p:nvSpPr>
        <p:spPr>
          <a:xfrm>
            <a:off x="0" y="0"/>
            <a:ext cx="9144000" cy="476672"/>
          </a:xfrm>
        </p:spPr>
        <p:txBody>
          <a:bodyPr/>
          <a:lstStyle/>
          <a:p>
            <a:r>
              <a:rPr lang="nl-BE" sz="3200" b="1" i="1" dirty="0" err="1" smtClean="0"/>
              <a:t>Confessiones</a:t>
            </a:r>
            <a:r>
              <a:rPr lang="nl-BE" sz="3200" b="1" dirty="0" smtClean="0"/>
              <a:t> 13,10</a:t>
            </a:r>
            <a:endParaRPr lang="nl-BE" sz="3200" b="1" dirty="0"/>
          </a:p>
        </p:txBody>
      </p:sp>
    </p:spTree>
    <p:extLst>
      <p:ext uri="{BB962C8B-B14F-4D97-AF65-F5344CB8AC3E}">
        <p14:creationId xmlns:p14="http://schemas.microsoft.com/office/powerpoint/2010/main" val="40023961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0" y="0"/>
            <a:ext cx="9144000" cy="548680"/>
          </a:xfrm>
        </p:spPr>
        <p:txBody>
          <a:bodyPr/>
          <a:lstStyle/>
          <a:p>
            <a:r>
              <a:rPr lang="nl-BE" sz="4800" b="1" cap="small" dirty="0" smtClean="0"/>
              <a:t>3. </a:t>
            </a:r>
            <a:r>
              <a:rPr lang="nl-BE" sz="4800" b="1" cap="small" dirty="0" smtClean="0"/>
              <a:t>Ascende com seu coração</a:t>
            </a:r>
            <a:endParaRPr lang="nl-NL" sz="4800" b="1" cap="small" dirty="0"/>
          </a:p>
        </p:txBody>
      </p:sp>
      <p:sp>
        <p:nvSpPr>
          <p:cNvPr id="15" name="Content Placeholder 14"/>
          <p:cNvSpPr>
            <a:spLocks noGrp="1"/>
          </p:cNvSpPr>
          <p:nvPr>
            <p:ph sz="quarter" idx="4294967295"/>
          </p:nvPr>
        </p:nvSpPr>
        <p:spPr>
          <a:xfrm>
            <a:off x="4067944" y="836712"/>
            <a:ext cx="5076056" cy="5961567"/>
          </a:xfrm>
        </p:spPr>
        <p:txBody>
          <a:bodyPr/>
          <a:lstStyle/>
          <a:p>
            <a:pPr marL="0" indent="0">
              <a:buNone/>
            </a:pPr>
            <a:r>
              <a:rPr lang="nl-BE" sz="3600" b="1" dirty="0" smtClean="0">
                <a:solidFill>
                  <a:schemeClr val="accent4"/>
                </a:solidFill>
              </a:rPr>
              <a:t>3.2. </a:t>
            </a:r>
            <a:r>
              <a:rPr lang="nl-BE" sz="3600" b="1" dirty="0" smtClean="0">
                <a:solidFill>
                  <a:schemeClr val="accent4"/>
                </a:solidFill>
              </a:rPr>
              <a:t>Amor Múltiplo</a:t>
            </a:r>
            <a:endParaRPr lang="nl-BE" dirty="0" smtClean="0">
              <a:solidFill>
                <a:schemeClr val="accent4"/>
              </a:solidFill>
            </a:endParaRPr>
          </a:p>
          <a:p>
            <a:r>
              <a:rPr lang="nl-BE" sz="2800" dirty="0" smtClean="0"/>
              <a:t>Mundo</a:t>
            </a:r>
            <a:r>
              <a:rPr lang="nl-BE" sz="2800" dirty="0" smtClean="0"/>
              <a:t>:</a:t>
            </a:r>
            <a:endParaRPr lang="nl-BE" sz="2800" dirty="0" smtClean="0"/>
          </a:p>
          <a:p>
            <a:pPr lvl="1"/>
            <a:r>
              <a:rPr lang="nl-BE" sz="2600" dirty="0" smtClean="0"/>
              <a:t>Nem negligenciado</a:t>
            </a:r>
            <a:endParaRPr lang="nl-BE" sz="2600" dirty="0"/>
          </a:p>
          <a:p>
            <a:pPr lvl="1"/>
            <a:r>
              <a:rPr lang="nl-BE" sz="2600" dirty="0" smtClean="0"/>
              <a:t>Nem idolatrado</a:t>
            </a:r>
            <a:endParaRPr lang="nl-BE" sz="2600" dirty="0"/>
          </a:p>
          <a:p>
            <a:r>
              <a:rPr lang="nl-BE" sz="2800" dirty="0" smtClean="0"/>
              <a:t>Amor triplo</a:t>
            </a:r>
            <a:r>
              <a:rPr lang="nl-BE" sz="2800" dirty="0" smtClean="0"/>
              <a:t>:</a:t>
            </a:r>
            <a:endParaRPr lang="nl-BE" sz="2800" dirty="0" smtClean="0"/>
          </a:p>
          <a:p>
            <a:pPr marL="868680" lvl="1" indent="-457200">
              <a:buAutoNum type="arabicPeriod"/>
            </a:pPr>
            <a:r>
              <a:rPr lang="nl-BE" sz="2600" dirty="0" smtClean="0"/>
              <a:t>Deus (</a:t>
            </a:r>
            <a:r>
              <a:rPr lang="nl-BE" sz="2600" dirty="0" smtClean="0"/>
              <a:t>e sua imagem</a:t>
            </a:r>
            <a:r>
              <a:rPr lang="nl-BE" sz="2600" dirty="0" smtClean="0"/>
              <a:t>)</a:t>
            </a:r>
            <a:endParaRPr lang="nl-BE" sz="2600" dirty="0" smtClean="0"/>
          </a:p>
          <a:p>
            <a:pPr marL="868680" lvl="1" indent="-457200">
              <a:buAutoNum type="arabicPeriod"/>
            </a:pPr>
            <a:r>
              <a:rPr lang="nl-BE" sz="2600" dirty="0" smtClean="0"/>
              <a:t>Nosso próximo</a:t>
            </a:r>
            <a:endParaRPr lang="nl-BE" sz="2600" dirty="0" smtClean="0"/>
          </a:p>
          <a:p>
            <a:pPr marL="868680" lvl="1" indent="-457200">
              <a:buAutoNum type="arabicPeriod"/>
            </a:pPr>
            <a:r>
              <a:rPr lang="nl-BE" sz="2600" dirty="0" smtClean="0"/>
              <a:t>A nós mesmos</a:t>
            </a:r>
            <a:endParaRPr lang="nl-BE" sz="2600" dirty="0"/>
          </a:p>
          <a:p>
            <a:r>
              <a:rPr lang="nl-BE" sz="2800" dirty="0" smtClean="0"/>
              <a:t>Amor</a:t>
            </a:r>
            <a:r>
              <a:rPr lang="nl-BE" sz="2800" dirty="0" smtClean="0"/>
              <a:t>:</a:t>
            </a:r>
            <a:endParaRPr lang="nl-BE" sz="2800" b="1" i="1" dirty="0"/>
          </a:p>
          <a:p>
            <a:pPr lvl="1"/>
            <a:r>
              <a:rPr lang="nl-BE" sz="2600" dirty="0" smtClean="0"/>
              <a:t>Objetivo e dinâmica</a:t>
            </a:r>
            <a:endParaRPr lang="nl-BE" sz="2600" dirty="0"/>
          </a:p>
          <a:p>
            <a:pPr lvl="1"/>
            <a:r>
              <a:rPr lang="nl-BE" sz="2600" dirty="0" smtClean="0"/>
              <a:t>Descanso</a:t>
            </a:r>
            <a:endParaRPr lang="nl-BE" sz="2600" dirty="0"/>
          </a:p>
        </p:txBody>
      </p:sp>
      <p:pic>
        <p:nvPicPr>
          <p:cNvPr id="5" name="Picture 5" descr="Triptych-St"/>
          <p:cNvPicPr>
            <a:picLocks noChangeAspect="1" noChangeArrowheads="1"/>
          </p:cNvPicPr>
          <p:nvPr/>
        </p:nvPicPr>
        <p:blipFill>
          <a:blip r:embed="rId2" cstate="print"/>
          <a:srcRect/>
          <a:stretch>
            <a:fillRect/>
          </a:stretch>
        </p:blipFill>
        <p:spPr bwMode="auto">
          <a:xfrm>
            <a:off x="0" y="667728"/>
            <a:ext cx="3851920" cy="5665744"/>
          </a:xfrm>
          <a:prstGeom prst="rect">
            <a:avLst/>
          </a:prstGeom>
          <a:noFill/>
          <a:ln w="9525">
            <a:noFill/>
            <a:miter lim="800000"/>
            <a:headEnd/>
            <a:tailEnd/>
          </a:ln>
        </p:spPr>
      </p:pic>
      <p:sp>
        <p:nvSpPr>
          <p:cNvPr id="2" name="Rectangle 1"/>
          <p:cNvSpPr/>
          <p:nvPr/>
        </p:nvSpPr>
        <p:spPr>
          <a:xfrm>
            <a:off x="0" y="6333472"/>
            <a:ext cx="3851920" cy="523220"/>
          </a:xfrm>
          <a:prstGeom prst="rect">
            <a:avLst/>
          </a:prstGeom>
        </p:spPr>
        <p:txBody>
          <a:bodyPr wrap="square">
            <a:spAutoFit/>
          </a:bodyPr>
          <a:lstStyle/>
          <a:p>
            <a:pPr algn="ctr"/>
            <a:r>
              <a:rPr lang="nl-NL" sz="1400" dirty="0">
                <a:latin typeface="Times New Roman" pitchFamily="18" charset="0"/>
                <a:cs typeface="Times New Roman" pitchFamily="18" charset="0"/>
              </a:rPr>
              <a:t>JOHN MARTIN BORG (2010)</a:t>
            </a:r>
            <a:br>
              <a:rPr lang="nl-NL" sz="1400" dirty="0">
                <a:latin typeface="Times New Roman" pitchFamily="18" charset="0"/>
                <a:cs typeface="Times New Roman" pitchFamily="18" charset="0"/>
              </a:rPr>
            </a:br>
            <a:r>
              <a:rPr lang="nl-NL" sz="1400" dirty="0" err="1">
                <a:latin typeface="Times New Roman" pitchFamily="18" charset="0"/>
                <a:cs typeface="Times New Roman" pitchFamily="18" charset="0"/>
              </a:rPr>
              <a:t>Augustinians</a:t>
            </a:r>
            <a:r>
              <a:rPr lang="nl-NL" sz="1400" dirty="0">
                <a:latin typeface="Times New Roman" pitchFamily="18" charset="0"/>
                <a:cs typeface="Times New Roman" pitchFamily="18" charset="0"/>
              </a:rPr>
              <a:t> of Rabat, Malta</a:t>
            </a:r>
            <a:endParaRPr lang="nl-BE" sz="1400" dirty="0"/>
          </a:p>
        </p:txBody>
      </p:sp>
    </p:spTree>
    <p:extLst>
      <p:ext uri="{BB962C8B-B14F-4D97-AF65-F5344CB8AC3E}">
        <p14:creationId xmlns:p14="http://schemas.microsoft.com/office/powerpoint/2010/main" val="29550866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88640"/>
            <a:ext cx="8712968" cy="1435766"/>
          </a:xfrm>
        </p:spPr>
        <p:txBody>
          <a:bodyPr>
            <a:noAutofit/>
          </a:bodyPr>
          <a:lstStyle/>
          <a:p>
            <a:r>
              <a:rPr lang="nl-BE" sz="4400" b="1" dirty="0" smtClean="0"/>
              <a:t>Agostinho, </a:t>
            </a:r>
            <a:r>
              <a:rPr lang="nl-BE" sz="4400" b="1" dirty="0" smtClean="0"/>
              <a:t>Maria</a:t>
            </a:r>
            <a:r>
              <a:rPr lang="nl-BE" sz="4400" b="1" dirty="0" smtClean="0"/>
              <a:t> e Jesus</a:t>
            </a:r>
            <a:endParaRPr lang="nl-NL" sz="4400" b="1" dirty="0"/>
          </a:p>
        </p:txBody>
      </p:sp>
      <p:sp>
        <p:nvSpPr>
          <p:cNvPr id="9" name="Tijdelijke aanduiding voor tekst 8"/>
          <p:cNvSpPr>
            <a:spLocks noGrp="1"/>
          </p:cNvSpPr>
          <p:nvPr>
            <p:ph type="body" idx="1"/>
          </p:nvPr>
        </p:nvSpPr>
        <p:spPr/>
        <p:txBody>
          <a:bodyPr>
            <a:normAutofit/>
          </a:bodyPr>
          <a:lstStyle/>
          <a:p>
            <a:pPr algn="l"/>
            <a:endParaRPr lang="nl-BE" smtClean="0">
              <a:solidFill>
                <a:schemeClr val="tx1"/>
              </a:solidFill>
            </a:endParaRPr>
          </a:p>
          <a:p>
            <a:pPr algn="l"/>
            <a:endParaRPr lang="nl-NL" dirty="0"/>
          </a:p>
        </p:txBody>
      </p:sp>
      <p:sp>
        <p:nvSpPr>
          <p:cNvPr id="3" name="Tijdelijke aanduiding voor inhoud 2"/>
          <p:cNvSpPr>
            <a:spLocks noGrp="1"/>
          </p:cNvSpPr>
          <p:nvPr>
            <p:ph sz="half" idx="2"/>
          </p:nvPr>
        </p:nvSpPr>
        <p:spPr>
          <a:xfrm>
            <a:off x="323528" y="5993904"/>
            <a:ext cx="3803904" cy="864096"/>
          </a:xfrm>
        </p:spPr>
        <p:txBody>
          <a:bodyPr>
            <a:normAutofit/>
          </a:bodyPr>
          <a:lstStyle/>
          <a:p>
            <a:pPr algn="ctr">
              <a:buNone/>
            </a:pPr>
            <a:endParaRPr lang="nl-BE" sz="1400" dirty="0" smtClean="0"/>
          </a:p>
          <a:p>
            <a:pPr algn="ctr">
              <a:spcBef>
                <a:spcPts val="0"/>
              </a:spcBef>
              <a:buNone/>
            </a:pPr>
            <a:r>
              <a:rPr lang="en-GB" sz="1400" dirty="0" smtClean="0">
                <a:latin typeface="Times New Roman" pitchFamily="18" charset="0"/>
                <a:cs typeface="Times New Roman" pitchFamily="18" charset="0"/>
              </a:rPr>
              <a:t>MURILLO (1617-1682)</a:t>
            </a:r>
          </a:p>
          <a:p>
            <a:pPr algn="ctr">
              <a:spcBef>
                <a:spcPts val="0"/>
              </a:spcBef>
              <a:buNone/>
            </a:pPr>
            <a:r>
              <a:rPr lang="en-GB" sz="1400" dirty="0" err="1" smtClean="0">
                <a:latin typeface="Times New Roman" pitchFamily="18" charset="0"/>
                <a:cs typeface="Times New Roman" pitchFamily="18" charset="0"/>
              </a:rPr>
              <a:t>Sevillia</a:t>
            </a:r>
            <a:r>
              <a:rPr lang="en-GB" sz="1400" dirty="0" smtClean="0">
                <a:latin typeface="Times New Roman" pitchFamily="18" charset="0"/>
                <a:cs typeface="Times New Roman" pitchFamily="18" charset="0"/>
              </a:rPr>
              <a:t>,</a:t>
            </a:r>
            <a:r>
              <a:rPr lang="en-GB" sz="1400" b="1" dirty="0" smtClean="0">
                <a:latin typeface="Times New Roman" pitchFamily="18" charset="0"/>
                <a:cs typeface="Times New Roman" pitchFamily="18" charset="0"/>
              </a:rPr>
              <a:t> </a:t>
            </a:r>
            <a:r>
              <a:rPr lang="en-GB" sz="1400" dirty="0" err="1" smtClean="0">
                <a:latin typeface="Times New Roman" pitchFamily="18" charset="0"/>
                <a:cs typeface="Times New Roman" pitchFamily="18" charset="0"/>
              </a:rPr>
              <a:t>Museo</a:t>
            </a:r>
            <a:r>
              <a:rPr lang="en-GB" sz="1400" dirty="0" smtClean="0">
                <a:latin typeface="Times New Roman" pitchFamily="18" charset="0"/>
                <a:cs typeface="Times New Roman" pitchFamily="18" charset="0"/>
              </a:rPr>
              <a:t> </a:t>
            </a:r>
            <a:r>
              <a:rPr lang="en-GB" sz="1400" dirty="0" err="1" smtClean="0">
                <a:latin typeface="Times New Roman" pitchFamily="18" charset="0"/>
                <a:cs typeface="Times New Roman" pitchFamily="18" charset="0"/>
              </a:rPr>
              <a:t>delle</a:t>
            </a:r>
            <a:r>
              <a:rPr lang="en-GB" sz="1400" dirty="0" smtClean="0">
                <a:latin typeface="Times New Roman" pitchFamily="18" charset="0"/>
                <a:cs typeface="Times New Roman" pitchFamily="18" charset="0"/>
              </a:rPr>
              <a:t> Belle </a:t>
            </a:r>
            <a:r>
              <a:rPr lang="en-GB" sz="1400" dirty="0" err="1" smtClean="0">
                <a:latin typeface="Times New Roman" pitchFamily="18" charset="0"/>
                <a:cs typeface="Times New Roman" pitchFamily="18" charset="0"/>
              </a:rPr>
              <a:t>Arti</a:t>
            </a:r>
            <a:endParaRPr lang="nl-NL" sz="1400" dirty="0" smtClean="0">
              <a:latin typeface="Times New Roman" pitchFamily="18" charset="0"/>
              <a:cs typeface="Times New Roman" pitchFamily="18" charset="0"/>
            </a:endParaRPr>
          </a:p>
          <a:p>
            <a:pPr algn="ctr">
              <a:buNone/>
            </a:pPr>
            <a:endParaRPr lang="it-IT" sz="1400" dirty="0" smtClean="0"/>
          </a:p>
          <a:p>
            <a:pPr algn="ctr">
              <a:buNone/>
            </a:pPr>
            <a:endParaRPr lang="nl-NL" sz="14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800" dirty="0" smtClean="0"/>
          </a:p>
          <a:p>
            <a:pPr algn="ctr">
              <a:buNone/>
            </a:pPr>
            <a:endParaRPr lang="nl-BE" sz="1500" dirty="0" smtClean="0"/>
          </a:p>
          <a:p>
            <a:pPr algn="ctr">
              <a:buNone/>
            </a:pPr>
            <a:endParaRPr lang="nl-BE" sz="1500" dirty="0" smtClean="0"/>
          </a:p>
        </p:txBody>
      </p:sp>
      <p:sp>
        <p:nvSpPr>
          <p:cNvPr id="13" name="Tijdelijke aanduiding voor inhoud 12"/>
          <p:cNvSpPr>
            <a:spLocks noGrp="1"/>
          </p:cNvSpPr>
          <p:nvPr>
            <p:ph sz="quarter" idx="4"/>
          </p:nvPr>
        </p:nvSpPr>
        <p:spPr>
          <a:xfrm>
            <a:off x="4355976" y="6237312"/>
            <a:ext cx="4788024" cy="620688"/>
          </a:xfrm>
        </p:spPr>
        <p:txBody>
          <a:bodyPr>
            <a:noAutofit/>
          </a:bodyPr>
          <a:lstStyle/>
          <a:p>
            <a:pPr algn="ctr">
              <a:spcBef>
                <a:spcPts val="0"/>
              </a:spcBef>
              <a:buNone/>
            </a:pPr>
            <a:r>
              <a:rPr lang="it-IT" sz="1400" dirty="0" smtClean="0">
                <a:latin typeface="Times New Roman" pitchFamily="18" charset="0"/>
                <a:cs typeface="Times New Roman" pitchFamily="18" charset="0"/>
              </a:rPr>
              <a:t>ANTOINE BESSAC (1924)</a:t>
            </a:r>
            <a:endParaRPr lang="nl-NL" sz="1400" dirty="0" smtClean="0">
              <a:latin typeface="Times New Roman" pitchFamily="18" charset="0"/>
              <a:cs typeface="Times New Roman" pitchFamily="18" charset="0"/>
            </a:endParaRPr>
          </a:p>
          <a:p>
            <a:pPr algn="ctr">
              <a:spcBef>
                <a:spcPts val="0"/>
              </a:spcBef>
              <a:buNone/>
            </a:pPr>
            <a:r>
              <a:rPr lang="it-IT" sz="1400" dirty="0" smtClean="0">
                <a:latin typeface="Times New Roman" pitchFamily="18" charset="0"/>
                <a:cs typeface="Times New Roman" pitchFamily="18" charset="0"/>
              </a:rPr>
              <a:t>Basilica of Augustine of Hippo (Annaba, Algerije)</a:t>
            </a:r>
            <a:r>
              <a:rPr lang="it-IT" sz="1400" dirty="0" smtClean="0"/>
              <a:t> </a:t>
            </a:r>
            <a:endParaRPr lang="nl-NL" sz="1400" dirty="0" smtClean="0"/>
          </a:p>
          <a:p>
            <a:pPr algn="ctr">
              <a:buNone/>
            </a:pPr>
            <a:endParaRPr lang="nl-NL" sz="1400" b="1" dirty="0"/>
          </a:p>
        </p:txBody>
      </p:sp>
      <p:sp>
        <p:nvSpPr>
          <p:cNvPr id="12" name="Tijdelijke aanduiding voor inhoud 3"/>
          <p:cNvSpPr txBox="1">
            <a:spLocks/>
          </p:cNvSpPr>
          <p:nvPr/>
        </p:nvSpPr>
        <p:spPr>
          <a:xfrm>
            <a:off x="3491880" y="2204864"/>
            <a:ext cx="5472609" cy="4176464"/>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endParaRPr lang="nl-BE" dirty="0" smtClean="0"/>
          </a:p>
          <a:p>
            <a:pPr marL="411480" lvl="1" indent="0">
              <a:buNone/>
            </a:pPr>
            <a:endParaRPr lang="nl-BE" dirty="0" smtClean="0"/>
          </a:p>
        </p:txBody>
      </p:sp>
      <p:pic>
        <p:nvPicPr>
          <p:cNvPr id="11" name="Afbeelding 10" descr="http://www.sant-agostino.it/iconografia/immagini/augustinus_039.jpg"/>
          <p:cNvPicPr/>
          <p:nvPr/>
        </p:nvPicPr>
        <p:blipFill>
          <a:blip r:embed="rId2" cstate="print"/>
          <a:srcRect/>
          <a:stretch>
            <a:fillRect/>
          </a:stretch>
        </p:blipFill>
        <p:spPr bwMode="auto">
          <a:xfrm>
            <a:off x="1043608" y="1988840"/>
            <a:ext cx="2448272" cy="4248472"/>
          </a:xfrm>
          <a:prstGeom prst="rect">
            <a:avLst/>
          </a:prstGeom>
          <a:noFill/>
          <a:ln w="9525">
            <a:noFill/>
            <a:miter lim="800000"/>
            <a:headEnd/>
            <a:tailEnd/>
          </a:ln>
        </p:spPr>
      </p:pic>
      <p:pic>
        <p:nvPicPr>
          <p:cNvPr id="14" name="Afbeelding 13" descr="Agostino offre il cuore fiammante al Bambino Gesù"/>
          <p:cNvPicPr/>
          <p:nvPr/>
        </p:nvPicPr>
        <p:blipFill>
          <a:blip r:embed="rId3" cstate="print"/>
          <a:srcRect/>
          <a:stretch>
            <a:fillRect/>
          </a:stretch>
        </p:blipFill>
        <p:spPr bwMode="auto">
          <a:xfrm>
            <a:off x="5292080" y="1988840"/>
            <a:ext cx="2736304" cy="4205456"/>
          </a:xfrm>
          <a:prstGeom prst="rect">
            <a:avLst/>
          </a:prstGeom>
          <a:noFill/>
          <a:ln w="9525">
            <a:noFill/>
            <a:miter lim="800000"/>
            <a:headEnd/>
            <a:tailEnd/>
          </a:ln>
        </p:spPr>
      </p:pic>
    </p:spTree>
    <p:extLst>
      <p:ext uri="{BB962C8B-B14F-4D97-AF65-F5344CB8AC3E}">
        <p14:creationId xmlns:p14="http://schemas.microsoft.com/office/powerpoint/2010/main" val="2210783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0" y="7985"/>
            <a:ext cx="9144000" cy="1152426"/>
          </a:xfrm>
        </p:spPr>
        <p:txBody>
          <a:bodyPr/>
          <a:lstStyle/>
          <a:p>
            <a:r>
              <a:rPr lang="nl-BE" sz="4800" cap="small" dirty="0" smtClean="0"/>
              <a:t>4. </a:t>
            </a:r>
            <a:r>
              <a:rPr lang="nl-BE" sz="4800" b="1" cap="small" dirty="0" smtClean="0"/>
              <a:t>Unidade do coração</a:t>
            </a:r>
            <a:endParaRPr lang="nl-NL" sz="4800" b="1" cap="small" dirty="0"/>
          </a:p>
        </p:txBody>
      </p:sp>
      <p:pic>
        <p:nvPicPr>
          <p:cNvPr id="7" name="Tijdelijke aanduiding voor inhoud 3" descr="Kartuizer overhandigt regel aan Augustinus (1463) — Sint-Kruis"/>
          <p:cNvPicPr>
            <a:picLocks noGrp="1"/>
          </p:cNvPicPr>
          <p:nvPr>
            <p:ph idx="4294967295"/>
          </p:nvPr>
        </p:nvPicPr>
        <p:blipFill rotWithShape="1">
          <a:blip r:embed="rId2" r:link="rId3" cstate="print"/>
          <a:srcRect l="11686" r="14853"/>
          <a:stretch/>
        </p:blipFill>
        <p:spPr>
          <a:xfrm>
            <a:off x="-8221" y="1124744"/>
            <a:ext cx="3068053" cy="4968552"/>
          </a:xfrm>
        </p:spPr>
      </p:pic>
      <p:sp>
        <p:nvSpPr>
          <p:cNvPr id="8" name="Rechthoek 4"/>
          <p:cNvSpPr>
            <a:spLocks noChangeArrowheads="1"/>
          </p:cNvSpPr>
          <p:nvPr/>
        </p:nvSpPr>
        <p:spPr bwMode="auto">
          <a:xfrm>
            <a:off x="0" y="6334780"/>
            <a:ext cx="3059832" cy="523220"/>
          </a:xfrm>
          <a:prstGeom prst="rect">
            <a:avLst/>
          </a:prstGeom>
          <a:noFill/>
          <a:ln w="9525">
            <a:noFill/>
            <a:miter lim="800000"/>
            <a:headEnd/>
            <a:tailEnd/>
          </a:ln>
        </p:spPr>
        <p:txBody>
          <a:bodyPr wrap="square">
            <a:spAutoFit/>
          </a:bodyPr>
          <a:lstStyle/>
          <a:p>
            <a:pPr algn="ctr"/>
            <a:r>
              <a:rPr lang="nl-BE" sz="1400" i="1" dirty="0" err="1" smtClean="0">
                <a:latin typeface="Times New Roman" pitchFamily="18" charset="0"/>
                <a:cs typeface="Times New Roman" pitchFamily="18" charset="0"/>
              </a:rPr>
              <a:t>Carthusian</a:t>
            </a:r>
            <a:r>
              <a:rPr lang="nl-BE" sz="1400" i="1" dirty="0" smtClean="0">
                <a:latin typeface="Times New Roman" pitchFamily="18" charset="0"/>
                <a:cs typeface="Times New Roman" pitchFamily="18" charset="0"/>
              </a:rPr>
              <a:t> </a:t>
            </a:r>
            <a:r>
              <a:rPr lang="nl-BE" sz="1400" i="1" dirty="0">
                <a:latin typeface="Times New Roman" pitchFamily="18" charset="0"/>
                <a:cs typeface="Times New Roman" pitchFamily="18" charset="0"/>
              </a:rPr>
              <a:t>offers </a:t>
            </a:r>
            <a:r>
              <a:rPr lang="nl-BE" sz="1400" i="1" dirty="0" err="1">
                <a:latin typeface="Times New Roman" pitchFamily="18" charset="0"/>
                <a:cs typeface="Times New Roman" pitchFamily="18" charset="0"/>
              </a:rPr>
              <a:t>rule</a:t>
            </a:r>
            <a:r>
              <a:rPr lang="nl-BE" sz="1400" i="1" dirty="0">
                <a:latin typeface="Times New Roman" pitchFamily="18" charset="0"/>
                <a:cs typeface="Times New Roman" pitchFamily="18" charset="0"/>
              </a:rPr>
              <a:t> to Augustine</a:t>
            </a:r>
            <a:br>
              <a:rPr lang="nl-BE" sz="1400" i="1" dirty="0">
                <a:latin typeface="Times New Roman" pitchFamily="18" charset="0"/>
                <a:cs typeface="Times New Roman" pitchFamily="18" charset="0"/>
              </a:rPr>
            </a:br>
            <a:r>
              <a:rPr lang="nl-BE" sz="1400" dirty="0">
                <a:latin typeface="Times New Roman" pitchFamily="18" charset="0"/>
                <a:cs typeface="Times New Roman" pitchFamily="18" charset="0"/>
              </a:rPr>
              <a:t>St. </a:t>
            </a:r>
            <a:r>
              <a:rPr lang="nl-BE" sz="1400" dirty="0" err="1">
                <a:latin typeface="Times New Roman" pitchFamily="18" charset="0"/>
                <a:cs typeface="Times New Roman" pitchFamily="18" charset="0"/>
              </a:rPr>
              <a:t>Trudo</a:t>
            </a:r>
            <a:r>
              <a:rPr lang="nl-BE" sz="1400" dirty="0">
                <a:latin typeface="Times New Roman" pitchFamily="18" charset="0"/>
                <a:cs typeface="Times New Roman" pitchFamily="18" charset="0"/>
              </a:rPr>
              <a:t> </a:t>
            </a:r>
            <a:r>
              <a:rPr lang="nl-BE" sz="1400" dirty="0" smtClean="0">
                <a:latin typeface="Times New Roman" pitchFamily="18" charset="0"/>
                <a:cs typeface="Times New Roman" pitchFamily="18" charset="0"/>
              </a:rPr>
              <a:t>Abdij, </a:t>
            </a:r>
            <a:r>
              <a:rPr lang="nl-BE" sz="1400" dirty="0">
                <a:latin typeface="Times New Roman" pitchFamily="18" charset="0"/>
                <a:cs typeface="Times New Roman" pitchFamily="18" charset="0"/>
              </a:rPr>
              <a:t>Male (1463</a:t>
            </a:r>
            <a:r>
              <a:rPr lang="nl-BE" sz="1400" dirty="0" smtClean="0">
                <a:latin typeface="Times New Roman" pitchFamily="18" charset="0"/>
                <a:cs typeface="Times New Roman" pitchFamily="18" charset="0"/>
              </a:rPr>
              <a:t>)</a:t>
            </a:r>
            <a:endParaRPr lang="en-GB" sz="1400" dirty="0">
              <a:solidFill>
                <a:srgbClr val="000000"/>
              </a:solidFill>
              <a:latin typeface="Book Antiqua" pitchFamily="18" charset="0"/>
              <a:ea typeface="Calibri" pitchFamily="34" charset="0"/>
              <a:cs typeface="Times New Roman" pitchFamily="18" charset="0"/>
            </a:endParaRPr>
          </a:p>
        </p:txBody>
      </p:sp>
      <p:sp>
        <p:nvSpPr>
          <p:cNvPr id="2" name="Rectangle 1"/>
          <p:cNvSpPr/>
          <p:nvPr/>
        </p:nvSpPr>
        <p:spPr>
          <a:xfrm>
            <a:off x="3203848" y="908720"/>
            <a:ext cx="5832647" cy="5909310"/>
          </a:xfrm>
          <a:prstGeom prst="rect">
            <a:avLst/>
          </a:prstGeom>
        </p:spPr>
        <p:txBody>
          <a:bodyPr wrap="square">
            <a:spAutoFit/>
          </a:bodyPr>
          <a:lstStyle/>
          <a:p>
            <a:pPr algn="just"/>
            <a:r>
              <a:rPr lang="nl-BE" sz="2700" dirty="0"/>
              <a:t> </a:t>
            </a:r>
            <a:r>
              <a:rPr lang="nl-BE" sz="2700" b="1" i="1" dirty="0" smtClean="0"/>
              <a:t>Reg</a:t>
            </a:r>
            <a:r>
              <a:rPr lang="nl-BE" sz="2700" b="1" dirty="0" smtClean="0"/>
              <a:t>. 1, 1-8: </a:t>
            </a:r>
            <a:r>
              <a:rPr lang="en-GB" sz="2700" dirty="0" smtClean="0"/>
              <a:t>‘We </a:t>
            </a:r>
            <a:r>
              <a:rPr lang="en-GB" sz="2700" dirty="0"/>
              <a:t>urge you who form a religious community to put the following precepts into practice. Before all else, ‘live together in </a:t>
            </a:r>
            <a:r>
              <a:rPr lang="en-GB" sz="2700" b="1" dirty="0"/>
              <a:t>harmony</a:t>
            </a:r>
            <a:r>
              <a:rPr lang="en-GB" sz="2700" dirty="0"/>
              <a:t>’</a:t>
            </a:r>
            <a:r>
              <a:rPr lang="en-GB" sz="2700" i="1" dirty="0"/>
              <a:t> </a:t>
            </a:r>
            <a:r>
              <a:rPr lang="en-GB" sz="2700" dirty="0"/>
              <a:t>(Ps. 68:7), ‘being of one mind and </a:t>
            </a:r>
            <a:r>
              <a:rPr lang="en-GB" sz="2700" b="1" dirty="0"/>
              <a:t>one heart</a:t>
            </a:r>
            <a:r>
              <a:rPr lang="en-GB" sz="2700" dirty="0"/>
              <a:t>’ (Acts 4:32) on the way to God. For is it not precisely for this reason that you have come to live together? … You are all to live together, therefore ‘one in mind and one in heart’ (cf. Acts 4:32), and </a:t>
            </a:r>
            <a:r>
              <a:rPr lang="en-GB" sz="2700" b="1" dirty="0"/>
              <a:t>honour God in one another</a:t>
            </a:r>
            <a:r>
              <a:rPr lang="en-GB" sz="2700" dirty="0"/>
              <a:t>, because ‘each of you has become his temple’ (2Cor. 6:16).’</a:t>
            </a:r>
            <a:endParaRPr lang="nl-BE" sz="2700" dirty="0"/>
          </a:p>
        </p:txBody>
      </p:sp>
    </p:spTree>
    <p:extLst>
      <p:ext uri="{BB962C8B-B14F-4D97-AF65-F5344CB8AC3E}">
        <p14:creationId xmlns:p14="http://schemas.microsoft.com/office/powerpoint/2010/main" val="2805460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1"/>
            <a:ext cx="9144000" cy="1196751"/>
          </a:xfrm>
        </p:spPr>
        <p:txBody>
          <a:bodyPr/>
          <a:lstStyle/>
          <a:p>
            <a:r>
              <a:rPr lang="nl-BE" sz="4400" b="1" dirty="0" smtClean="0"/>
              <a:t>4. </a:t>
            </a:r>
            <a:r>
              <a:rPr lang="nl-BE" sz="4400" b="1" dirty="0" smtClean="0"/>
              <a:t>Unidade do coração</a:t>
            </a:r>
            <a:endParaRPr lang="nl-NL" sz="4400" b="1" dirty="0"/>
          </a:p>
        </p:txBody>
      </p:sp>
      <p:sp>
        <p:nvSpPr>
          <p:cNvPr id="4" name="Tijdelijke aanduiding voor inhoud 3"/>
          <p:cNvSpPr>
            <a:spLocks noGrp="1"/>
          </p:cNvSpPr>
          <p:nvPr>
            <p:ph sz="half" idx="4294967295"/>
          </p:nvPr>
        </p:nvSpPr>
        <p:spPr>
          <a:xfrm>
            <a:off x="0" y="2947988"/>
            <a:ext cx="3803650" cy="3171825"/>
          </a:xfrm>
        </p:spPr>
        <p:txBody>
          <a:bodyPr/>
          <a:lstStyle/>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p:txBody>
      </p:sp>
      <p:sp>
        <p:nvSpPr>
          <p:cNvPr id="27" name="Tijdelijke aanduiding voor inhoud 26"/>
          <p:cNvSpPr>
            <a:spLocks noGrp="1"/>
          </p:cNvSpPr>
          <p:nvPr>
            <p:ph sz="quarter" idx="4294967295"/>
          </p:nvPr>
        </p:nvSpPr>
        <p:spPr>
          <a:xfrm>
            <a:off x="3563888" y="1628800"/>
            <a:ext cx="5580112" cy="5229200"/>
          </a:xfrm>
        </p:spPr>
        <p:txBody>
          <a:bodyPr>
            <a:normAutofit/>
          </a:bodyPr>
          <a:lstStyle/>
          <a:p>
            <a:r>
              <a:rPr lang="nl-BE" sz="2800" b="1" dirty="0" smtClean="0"/>
              <a:t> </a:t>
            </a:r>
            <a:r>
              <a:rPr lang="nl-BE" sz="2800" b="1" dirty="0" smtClean="0"/>
              <a:t>Primeira comunidade </a:t>
            </a:r>
            <a:r>
              <a:rPr lang="nl-BE" sz="2800" dirty="0" smtClean="0"/>
              <a:t>cristã: “Uma só mente e um só coração” </a:t>
            </a:r>
            <a:r>
              <a:rPr lang="nl-BE" sz="2800" dirty="0" smtClean="0"/>
              <a:t>			         (</a:t>
            </a:r>
            <a:r>
              <a:rPr lang="nl-BE" sz="2800" dirty="0" smtClean="0"/>
              <a:t>Atos </a:t>
            </a:r>
            <a:r>
              <a:rPr lang="nl-BE" sz="2800" dirty="0"/>
              <a:t>4, 32</a:t>
            </a:r>
            <a:r>
              <a:rPr lang="nl-BE" sz="2800" dirty="0" smtClean="0"/>
              <a:t>).</a:t>
            </a:r>
          </a:p>
          <a:p>
            <a:r>
              <a:rPr lang="nl-BE" sz="2800" b="1" dirty="0" smtClean="0"/>
              <a:t> </a:t>
            </a:r>
            <a:r>
              <a:rPr lang="nl-BE" sz="2800" b="1" dirty="0" smtClean="0"/>
              <a:t>Bem comum</a:t>
            </a:r>
            <a:r>
              <a:rPr lang="nl-BE" sz="2800" dirty="0" smtClean="0"/>
              <a:t>.</a:t>
            </a:r>
            <a:endParaRPr lang="nl-BE" sz="2800" dirty="0"/>
          </a:p>
          <a:p>
            <a:r>
              <a:rPr lang="nl-BE" sz="2800" dirty="0" smtClean="0"/>
              <a:t> </a:t>
            </a:r>
            <a:r>
              <a:rPr lang="nl-BE" sz="2800" dirty="0" smtClean="0"/>
              <a:t>Unidade Interna, unidade de </a:t>
            </a:r>
            <a:r>
              <a:rPr lang="nl-BE" sz="2800" b="1" dirty="0" smtClean="0"/>
              <a:t>corações. </a:t>
            </a:r>
            <a:endParaRPr lang="nl-BE" sz="2800" b="1" dirty="0" smtClean="0"/>
          </a:p>
          <a:p>
            <a:r>
              <a:rPr lang="nl-BE" sz="2800" b="1" dirty="0" smtClean="0"/>
              <a:t> </a:t>
            </a:r>
            <a:r>
              <a:rPr lang="nl-BE" sz="2800" b="1" dirty="0" smtClean="0"/>
              <a:t>Cidade de Deus</a:t>
            </a:r>
            <a:endParaRPr lang="nl-NL" sz="2800" dirty="0"/>
          </a:p>
        </p:txBody>
      </p:sp>
      <p:pic>
        <p:nvPicPr>
          <p:cNvPr id="10" name="Picture 2" descr="augustinus_103"/>
          <p:cNvPicPr>
            <a:picLocks noChangeAspect="1" noChangeArrowheads="1"/>
          </p:cNvPicPr>
          <p:nvPr/>
        </p:nvPicPr>
        <p:blipFill>
          <a:blip r:embed="rId2" cstate="print"/>
          <a:srcRect/>
          <a:stretch>
            <a:fillRect/>
          </a:stretch>
        </p:blipFill>
        <p:spPr bwMode="auto">
          <a:xfrm>
            <a:off x="-28293" y="1167649"/>
            <a:ext cx="3448165" cy="4923137"/>
          </a:xfrm>
          <a:prstGeom prst="rect">
            <a:avLst/>
          </a:prstGeom>
          <a:noFill/>
          <a:ln w="9525">
            <a:noFill/>
            <a:miter lim="800000"/>
            <a:headEnd/>
            <a:tailEnd/>
          </a:ln>
        </p:spPr>
      </p:pic>
      <p:sp>
        <p:nvSpPr>
          <p:cNvPr id="13" name="Rechthoek 6"/>
          <p:cNvSpPr/>
          <p:nvPr/>
        </p:nvSpPr>
        <p:spPr>
          <a:xfrm>
            <a:off x="0" y="6085786"/>
            <a:ext cx="3419872" cy="738664"/>
          </a:xfrm>
          <a:prstGeom prst="rect">
            <a:avLst/>
          </a:prstGeom>
        </p:spPr>
        <p:txBody>
          <a:bodyPr wrap="square">
            <a:spAutoFit/>
          </a:bodyPr>
          <a:lstStyle/>
          <a:p>
            <a:pPr algn="ctr" fontAlgn="auto">
              <a:spcBef>
                <a:spcPts val="0"/>
              </a:spcBef>
              <a:spcAft>
                <a:spcPts val="0"/>
              </a:spcAft>
              <a:defRPr/>
            </a:pPr>
            <a:r>
              <a:rPr lang="nl-NL" sz="1400" i="1" dirty="0" smtClean="0">
                <a:latin typeface="Times New Roman" pitchFamily="18" charset="0"/>
                <a:cs typeface="Times New Roman" pitchFamily="18" charset="0"/>
              </a:rPr>
              <a:t>Augustine </a:t>
            </a:r>
            <a:r>
              <a:rPr lang="nl-NL" sz="1400" i="1" dirty="0" err="1">
                <a:latin typeface="Times New Roman" pitchFamily="18" charset="0"/>
                <a:cs typeface="Times New Roman" pitchFamily="18" charset="0"/>
              </a:rPr>
              <a:t>gives</a:t>
            </a:r>
            <a:r>
              <a:rPr lang="nl-NL" sz="1400" i="1" dirty="0">
                <a:latin typeface="Times New Roman" pitchFamily="18" charset="0"/>
                <a:cs typeface="Times New Roman" pitchFamily="18" charset="0"/>
              </a:rPr>
              <a:t> </a:t>
            </a:r>
            <a:r>
              <a:rPr lang="nl-NL" sz="1400" i="1" dirty="0" smtClean="0">
                <a:latin typeface="Times New Roman" pitchFamily="18" charset="0"/>
                <a:cs typeface="Times New Roman" pitchFamily="18" charset="0"/>
              </a:rPr>
              <a:t>his </a:t>
            </a:r>
            <a:r>
              <a:rPr lang="nl-NL" sz="1400" i="1" dirty="0" err="1">
                <a:latin typeface="Times New Roman" pitchFamily="18" charset="0"/>
                <a:cs typeface="Times New Roman" pitchFamily="18" charset="0"/>
              </a:rPr>
              <a:t>rule</a:t>
            </a:r>
            <a:r>
              <a:rPr lang="en-GB" sz="1400" i="1" dirty="0">
                <a:latin typeface="Times New Roman" pitchFamily="18" charset="0"/>
                <a:cs typeface="Times New Roman" pitchFamily="18" charset="0"/>
              </a:rPr>
              <a:t> </a:t>
            </a:r>
            <a:r>
              <a:rPr lang="en-GB" sz="1400" dirty="0">
                <a:latin typeface="Times New Roman" pitchFamily="18" charset="0"/>
                <a:cs typeface="Times New Roman" pitchFamily="18" charset="0"/>
              </a:rPr>
              <a:t/>
            </a:r>
            <a:br>
              <a:rPr lang="en-GB" sz="1400" dirty="0">
                <a:latin typeface="Times New Roman" pitchFamily="18" charset="0"/>
                <a:cs typeface="Times New Roman" pitchFamily="18" charset="0"/>
              </a:rPr>
            </a:br>
            <a:r>
              <a:rPr lang="en-GB" sz="1400" dirty="0">
                <a:latin typeface="Times New Roman" pitchFamily="18" charset="0"/>
                <a:cs typeface="Times New Roman" pitchFamily="18" charset="0"/>
              </a:rPr>
              <a:t>SCUOLA MARCHIGIANA </a:t>
            </a:r>
            <a:r>
              <a:rPr lang="en-GB" sz="1400" dirty="0" smtClean="0">
                <a:latin typeface="Times New Roman" pitchFamily="18" charset="0"/>
                <a:cs typeface="Times New Roman" pitchFamily="18" charset="0"/>
              </a:rPr>
              <a:t>(15</a:t>
            </a:r>
            <a:r>
              <a:rPr lang="en-GB" sz="1400" baseline="30000" dirty="0" smtClean="0">
                <a:latin typeface="Times New Roman" pitchFamily="18" charset="0"/>
                <a:cs typeface="Times New Roman" pitchFamily="18" charset="0"/>
              </a:rPr>
              <a:t>th</a:t>
            </a:r>
            <a:r>
              <a:rPr lang="en-GB" sz="1400" dirty="0" smtClean="0">
                <a:latin typeface="Times New Roman" pitchFamily="18" charset="0"/>
                <a:cs typeface="Times New Roman" pitchFamily="18" charset="0"/>
              </a:rPr>
              <a:t> C) </a:t>
            </a:r>
            <a:r>
              <a:rPr lang="en-GB" sz="1400" dirty="0" err="1">
                <a:latin typeface="Times New Roman" pitchFamily="18" charset="0"/>
                <a:cs typeface="Times New Roman" pitchFamily="18" charset="0"/>
              </a:rPr>
              <a:t>Vaticano</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Pinacoteca</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sala</a:t>
            </a:r>
            <a:r>
              <a:rPr lang="en-GB" sz="1400" dirty="0">
                <a:latin typeface="Times New Roman" pitchFamily="18" charset="0"/>
                <a:cs typeface="Times New Roman" pitchFamily="18" charset="0"/>
              </a:rPr>
              <a:t> II, inv. 203)</a:t>
            </a:r>
            <a:endParaRPr lang="nl-NL" sz="1400" dirty="0">
              <a:latin typeface="Times New Roman" pitchFamily="18" charset="0"/>
              <a:cs typeface="Times New Roman" pitchFamily="18" charset="0"/>
            </a:endParaRPr>
          </a:p>
        </p:txBody>
      </p:sp>
    </p:spTree>
    <p:extLst>
      <p:ext uri="{BB962C8B-B14F-4D97-AF65-F5344CB8AC3E}">
        <p14:creationId xmlns:p14="http://schemas.microsoft.com/office/powerpoint/2010/main" val="5166616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0" y="1"/>
            <a:ext cx="9144000" cy="1124744"/>
          </a:xfrm>
        </p:spPr>
        <p:txBody>
          <a:bodyPr rtlCol="0">
            <a:noAutofit/>
          </a:bodyPr>
          <a:lstStyle/>
          <a:p>
            <a:pPr fontAlgn="auto">
              <a:spcAft>
                <a:spcPts val="0"/>
              </a:spcAft>
              <a:defRPr/>
            </a:pPr>
            <a:r>
              <a:rPr lang="nl-NL" sz="4800" b="1" cap="small" dirty="0" smtClean="0"/>
              <a:t>5. </a:t>
            </a:r>
            <a:r>
              <a:rPr lang="nl-NL" sz="4800" b="1" cap="small" dirty="0" smtClean="0"/>
              <a:t>Oração do coração</a:t>
            </a:r>
            <a:endParaRPr lang="nl-NL" sz="4800" b="1" cap="small" dirty="0"/>
          </a:p>
        </p:txBody>
      </p:sp>
      <p:pic>
        <p:nvPicPr>
          <p:cNvPr id="50180" name="Tijdelijke aanduiding voor inhoud 3" descr="civitateverona.jpg"/>
          <p:cNvPicPr>
            <a:picLocks noGrp="1" noChangeAspect="1"/>
          </p:cNvPicPr>
          <p:nvPr>
            <p:ph idx="4294967295"/>
          </p:nvPr>
        </p:nvPicPr>
        <p:blipFill>
          <a:blip r:embed="rId2" cstate="print"/>
          <a:srcRect l="19885" t="17842" r="60532" b="62247"/>
          <a:stretch>
            <a:fillRect/>
          </a:stretch>
        </p:blipFill>
        <p:spPr>
          <a:xfrm>
            <a:off x="5364089" y="981901"/>
            <a:ext cx="3779912" cy="5037899"/>
          </a:xfrm>
        </p:spPr>
      </p:pic>
      <p:sp>
        <p:nvSpPr>
          <p:cNvPr id="50179" name="Rechthoek 4"/>
          <p:cNvSpPr>
            <a:spLocks noChangeArrowheads="1"/>
          </p:cNvSpPr>
          <p:nvPr/>
        </p:nvSpPr>
        <p:spPr bwMode="auto">
          <a:xfrm>
            <a:off x="539750" y="6092825"/>
            <a:ext cx="7920038" cy="954088"/>
          </a:xfrm>
          <a:prstGeom prst="rect">
            <a:avLst/>
          </a:prstGeom>
          <a:noFill/>
          <a:ln w="9525">
            <a:noFill/>
            <a:miter lim="800000"/>
            <a:headEnd/>
            <a:tailEnd/>
          </a:ln>
        </p:spPr>
        <p:txBody>
          <a:bodyPr>
            <a:spAutoFit/>
          </a:bodyPr>
          <a:lstStyle/>
          <a:p>
            <a:pPr algn="ctr"/>
            <a:r>
              <a:rPr lang="en-GB" sz="1400" dirty="0" err="1">
                <a:latin typeface="Times New Roman" pitchFamily="18" charset="0"/>
                <a:cs typeface="Times New Roman" pitchFamily="18" charset="0"/>
              </a:rPr>
              <a:t>Openingspage</a:t>
            </a:r>
            <a:r>
              <a:rPr lang="en-GB" sz="1400" dirty="0">
                <a:latin typeface="Times New Roman" pitchFamily="18" charset="0"/>
                <a:cs typeface="Times New Roman" pitchFamily="18" charset="0"/>
              </a:rPr>
              <a:t> (“</a:t>
            </a:r>
            <a:r>
              <a:rPr lang="en-GB" sz="1400" b="1" dirty="0" err="1">
                <a:latin typeface="Times New Roman" pitchFamily="18" charset="0"/>
                <a:cs typeface="Times New Roman" pitchFamily="18" charset="0"/>
              </a:rPr>
              <a:t>G</a:t>
            </a:r>
            <a:r>
              <a:rPr lang="en-GB" sz="1400" dirty="0" err="1">
                <a:latin typeface="Times New Roman" pitchFamily="18" charset="0"/>
                <a:cs typeface="Times New Roman" pitchFamily="18" charset="0"/>
              </a:rPr>
              <a:t>loriosissimam</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Ciuitate</a:t>
            </a:r>
            <a:r>
              <a:rPr lang="en-GB" sz="1400" dirty="0">
                <a:latin typeface="Times New Roman" pitchFamily="18" charset="0"/>
                <a:cs typeface="Times New Roman" pitchFamily="18" charset="0"/>
              </a:rPr>
              <a:t> Dei”) Augustine’s </a:t>
            </a:r>
            <a:r>
              <a:rPr lang="en-GB" sz="1400" i="1" dirty="0">
                <a:latin typeface="Times New Roman" pitchFamily="18" charset="0"/>
                <a:cs typeface="Times New Roman" pitchFamily="18" charset="0"/>
              </a:rPr>
              <a:t>De </a:t>
            </a:r>
            <a:r>
              <a:rPr lang="en-GB" sz="1400" i="1" dirty="0" err="1">
                <a:latin typeface="Times New Roman" pitchFamily="18" charset="0"/>
                <a:cs typeface="Times New Roman" pitchFamily="18" charset="0"/>
              </a:rPr>
              <a:t>ciuitate</a:t>
            </a:r>
            <a:r>
              <a:rPr lang="en-GB" sz="1400" i="1" dirty="0">
                <a:latin typeface="Times New Roman" pitchFamily="18" charset="0"/>
                <a:cs typeface="Times New Roman" pitchFamily="18" charset="0"/>
              </a:rPr>
              <a:t> Dei</a:t>
            </a:r>
            <a:r>
              <a:rPr lang="en-GB" sz="1400" dirty="0">
                <a:latin typeface="Times New Roman" pitchFamily="18" charset="0"/>
                <a:cs typeface="Times New Roman" pitchFamily="18" charset="0"/>
              </a:rPr>
              <a:t/>
            </a:r>
            <a:br>
              <a:rPr lang="en-GB" sz="1400" dirty="0">
                <a:latin typeface="Times New Roman" pitchFamily="18" charset="0"/>
                <a:cs typeface="Times New Roman" pitchFamily="18" charset="0"/>
              </a:rPr>
            </a:br>
            <a:r>
              <a:rPr lang="en-GB" sz="1400" dirty="0" err="1">
                <a:latin typeface="Times New Roman" pitchFamily="18" charset="0"/>
                <a:cs typeface="Times New Roman" pitchFamily="18" charset="0"/>
              </a:rPr>
              <a:t>ms.</a:t>
            </a:r>
            <a:r>
              <a:rPr lang="en-GB" sz="1400" dirty="0">
                <a:latin typeface="Times New Roman" pitchFamily="18" charset="0"/>
                <a:cs typeface="Times New Roman" pitchFamily="18" charset="0"/>
              </a:rPr>
              <a:t> N-XVIII, 15</a:t>
            </a:r>
            <a:r>
              <a:rPr lang="en-GB" sz="1400" baseline="30000" dirty="0">
                <a:latin typeface="Times New Roman" pitchFamily="18" charset="0"/>
                <a:cs typeface="Times New Roman" pitchFamily="18" charset="0"/>
              </a:rPr>
              <a:t>th</a:t>
            </a:r>
            <a:r>
              <a:rPr lang="en-GB" sz="1400" dirty="0">
                <a:latin typeface="Times New Roman" pitchFamily="18" charset="0"/>
                <a:cs typeface="Times New Roman" pitchFamily="18" charset="0"/>
              </a:rPr>
              <a:t>c.</a:t>
            </a:r>
            <a:r>
              <a:rPr lang="nl-NL" sz="1400" dirty="0">
                <a:latin typeface="Times New Roman" pitchFamily="18" charset="0"/>
                <a:cs typeface="Times New Roman" pitchFamily="18" charset="0"/>
              </a:rPr>
              <a:t> - </a:t>
            </a:r>
            <a:r>
              <a:rPr lang="en-GB" sz="1400" dirty="0" err="1">
                <a:latin typeface="Times New Roman" pitchFamily="18" charset="0"/>
                <a:cs typeface="Times New Roman" pitchFamily="18" charset="0"/>
              </a:rPr>
              <a:t>Biblioteca</a:t>
            </a:r>
            <a:r>
              <a:rPr lang="en-GB" sz="1400" dirty="0">
                <a:latin typeface="Times New Roman" pitchFamily="18" charset="0"/>
                <a:cs typeface="Times New Roman" pitchFamily="18" charset="0"/>
              </a:rPr>
              <a:t> </a:t>
            </a:r>
            <a:r>
              <a:rPr lang="en-GB" sz="1400" dirty="0" err="1">
                <a:latin typeface="Times New Roman" pitchFamily="18" charset="0"/>
                <a:cs typeface="Times New Roman" pitchFamily="18" charset="0"/>
              </a:rPr>
              <a:t>Capitolare</a:t>
            </a:r>
            <a:r>
              <a:rPr lang="en-GB" sz="1400" dirty="0">
                <a:latin typeface="Times New Roman" pitchFamily="18" charset="0"/>
                <a:cs typeface="Times New Roman" pitchFamily="18" charset="0"/>
              </a:rPr>
              <a:t>, Verona</a:t>
            </a:r>
            <a:endParaRPr lang="nl-NL" sz="1400" dirty="0">
              <a:latin typeface="Book Antiqua" pitchFamily="18" charset="0"/>
            </a:endParaRPr>
          </a:p>
          <a:p>
            <a:pPr algn="ctr"/>
            <a:r>
              <a:rPr lang="nl-NL" sz="1400" dirty="0">
                <a:latin typeface="Times New Roman" pitchFamily="18" charset="0"/>
              </a:rPr>
              <a:t/>
            </a:r>
            <a:br>
              <a:rPr lang="nl-NL" sz="1400" dirty="0">
                <a:latin typeface="Times New Roman" pitchFamily="18" charset="0"/>
              </a:rPr>
            </a:br>
            <a:endParaRPr lang="en-GB" sz="1400" dirty="0">
              <a:solidFill>
                <a:srgbClr val="000000"/>
              </a:solidFill>
              <a:latin typeface="Book Antiqua" pitchFamily="18" charset="0"/>
              <a:ea typeface="Calibri" pitchFamily="34" charset="0"/>
              <a:cs typeface="Times New Roman" pitchFamily="18" charset="0"/>
            </a:endParaRPr>
          </a:p>
        </p:txBody>
      </p:sp>
      <p:pic>
        <p:nvPicPr>
          <p:cNvPr id="50181" name="Tijdelijke aanduiding voor inhoud 3" descr="civitateverona.jpg"/>
          <p:cNvPicPr>
            <a:picLocks noChangeAspect="1"/>
          </p:cNvPicPr>
          <p:nvPr/>
        </p:nvPicPr>
        <p:blipFill>
          <a:blip r:embed="rId2" cstate="print"/>
          <a:srcRect l="1608" t="1227" r="3467" b="1826"/>
          <a:stretch>
            <a:fillRect/>
          </a:stretch>
        </p:blipFill>
        <p:spPr bwMode="auto">
          <a:xfrm>
            <a:off x="0" y="1021360"/>
            <a:ext cx="3763548" cy="5036914"/>
          </a:xfrm>
          <a:prstGeom prst="rect">
            <a:avLst/>
          </a:prstGeom>
          <a:noFill/>
          <a:ln w="9525">
            <a:noFill/>
            <a:miter lim="800000"/>
            <a:headEnd/>
            <a:tailEnd/>
          </a:ln>
        </p:spPr>
      </p:pic>
    </p:spTree>
    <p:extLst>
      <p:ext uri="{BB962C8B-B14F-4D97-AF65-F5344CB8AC3E}">
        <p14:creationId xmlns:p14="http://schemas.microsoft.com/office/powerpoint/2010/main" val="5247503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116633"/>
            <a:ext cx="9144000" cy="936103"/>
          </a:xfrm>
        </p:spPr>
        <p:txBody>
          <a:bodyPr/>
          <a:lstStyle/>
          <a:p>
            <a:r>
              <a:rPr lang="nl-BE" sz="4400" b="1" dirty="0" smtClean="0"/>
              <a:t>5. </a:t>
            </a:r>
            <a:r>
              <a:rPr lang="nl-BE" sz="4400" b="1" dirty="0" smtClean="0"/>
              <a:t>Oração do coração</a:t>
            </a:r>
            <a:endParaRPr lang="nl-NL" sz="4400" b="1" dirty="0"/>
          </a:p>
        </p:txBody>
      </p:sp>
      <p:sp>
        <p:nvSpPr>
          <p:cNvPr id="4" name="Tijdelijke aanduiding voor inhoud 3"/>
          <p:cNvSpPr>
            <a:spLocks noGrp="1"/>
          </p:cNvSpPr>
          <p:nvPr>
            <p:ph sz="half" idx="4294967295"/>
          </p:nvPr>
        </p:nvSpPr>
        <p:spPr>
          <a:xfrm>
            <a:off x="0" y="2947988"/>
            <a:ext cx="3803650" cy="3171825"/>
          </a:xfrm>
        </p:spPr>
        <p:txBody>
          <a:bodyPr/>
          <a:lstStyle/>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a:p>
            <a:endParaRPr lang="nl-BE" dirty="0" smtClean="0"/>
          </a:p>
        </p:txBody>
      </p:sp>
      <p:sp>
        <p:nvSpPr>
          <p:cNvPr id="27" name="Tijdelijke aanduiding voor inhoud 26"/>
          <p:cNvSpPr>
            <a:spLocks noGrp="1"/>
          </p:cNvSpPr>
          <p:nvPr>
            <p:ph sz="quarter" idx="4294967295"/>
          </p:nvPr>
        </p:nvSpPr>
        <p:spPr>
          <a:xfrm>
            <a:off x="3995936" y="1772816"/>
            <a:ext cx="5148064" cy="5085184"/>
          </a:xfrm>
        </p:spPr>
        <p:txBody>
          <a:bodyPr>
            <a:normAutofit/>
          </a:bodyPr>
          <a:lstStyle/>
          <a:p>
            <a:r>
              <a:rPr lang="nl-BE" sz="2800" dirty="0" smtClean="0"/>
              <a:t> ‘</a:t>
            </a:r>
            <a:r>
              <a:rPr lang="nl-BE" sz="2800" dirty="0" smtClean="0"/>
              <a:t>Sabático do coração’: </a:t>
            </a:r>
            <a:r>
              <a:rPr lang="nl-BE" sz="2800" b="1" dirty="0" smtClean="0"/>
              <a:t>descanso</a:t>
            </a:r>
            <a:r>
              <a:rPr lang="nl-BE" sz="2800" dirty="0" smtClean="0"/>
              <a:t>.</a:t>
            </a:r>
            <a:endParaRPr lang="nl-BE" sz="2800" dirty="0" smtClean="0"/>
          </a:p>
          <a:p>
            <a:r>
              <a:rPr lang="nl-BE" sz="2800" dirty="0" smtClean="0"/>
              <a:t> </a:t>
            </a:r>
            <a:r>
              <a:rPr lang="nl-BE" sz="2800" b="1" dirty="0" smtClean="0"/>
              <a:t>Concentração</a:t>
            </a:r>
            <a:r>
              <a:rPr lang="nl-BE" sz="2800" dirty="0" smtClean="0"/>
              <a:t> interior.</a:t>
            </a:r>
            <a:endParaRPr lang="nl-BE" sz="2800" dirty="0" smtClean="0"/>
          </a:p>
          <a:p>
            <a:r>
              <a:rPr lang="nl-BE" sz="2800" dirty="0" smtClean="0"/>
              <a:t> </a:t>
            </a:r>
            <a:r>
              <a:rPr lang="nl-BE" sz="2800" b="1" dirty="0" smtClean="0"/>
              <a:t>Sinceridade </a:t>
            </a:r>
            <a:r>
              <a:rPr lang="nl-BE" sz="2800" dirty="0" smtClean="0"/>
              <a:t>Genuína</a:t>
            </a:r>
            <a:endParaRPr lang="nl-BE" sz="2800" dirty="0" smtClean="0"/>
          </a:p>
          <a:p>
            <a:r>
              <a:rPr lang="nl-BE" sz="2800" dirty="0" smtClean="0"/>
              <a:t> </a:t>
            </a:r>
            <a:r>
              <a:rPr lang="nl-BE" sz="2800" b="1" dirty="0" smtClean="0"/>
              <a:t>Consistência</a:t>
            </a:r>
            <a:r>
              <a:rPr lang="nl-BE" sz="2800" dirty="0" smtClean="0"/>
              <a:t> entre oração e ação. </a:t>
            </a:r>
            <a:endParaRPr lang="nl-NL" sz="2800" dirty="0"/>
          </a:p>
        </p:txBody>
      </p:sp>
      <p:pic>
        <p:nvPicPr>
          <p:cNvPr id="12" name="Tijdelijke aanduiding voor inhoud 3" descr="http://www.zwartzusters-bethel-brugge.be/images/demassieux.jpg"/>
          <p:cNvPicPr>
            <a:picLocks/>
          </p:cNvPicPr>
          <p:nvPr/>
        </p:nvPicPr>
        <p:blipFill>
          <a:blip r:embed="rId2" cstate="print"/>
          <a:srcRect/>
          <a:stretch>
            <a:fillRect/>
          </a:stretch>
        </p:blipFill>
        <p:spPr bwMode="auto">
          <a:xfrm>
            <a:off x="971600" y="980093"/>
            <a:ext cx="2592288" cy="5112097"/>
          </a:xfrm>
          <a:prstGeom prst="rect">
            <a:avLst/>
          </a:prstGeom>
          <a:noFill/>
          <a:ln w="9525">
            <a:noFill/>
            <a:miter lim="800000"/>
            <a:headEnd/>
            <a:tailEnd/>
          </a:ln>
        </p:spPr>
      </p:pic>
      <p:sp>
        <p:nvSpPr>
          <p:cNvPr id="10" name="Rechthoek 8"/>
          <p:cNvSpPr/>
          <p:nvPr/>
        </p:nvSpPr>
        <p:spPr>
          <a:xfrm>
            <a:off x="0" y="6092825"/>
            <a:ext cx="4716016" cy="954088"/>
          </a:xfrm>
          <a:prstGeom prst="rect">
            <a:avLst/>
          </a:prstGeom>
        </p:spPr>
        <p:txBody>
          <a:bodyPr wrap="square">
            <a:spAutoFit/>
          </a:bodyPr>
          <a:lstStyle/>
          <a:p>
            <a:pPr algn="ctr" fontAlgn="auto">
              <a:spcBef>
                <a:spcPts val="0"/>
              </a:spcBef>
              <a:spcAft>
                <a:spcPts val="0"/>
              </a:spcAft>
              <a:defRPr/>
            </a:pPr>
            <a:r>
              <a:rPr lang="en-US" sz="1400" cap="all" dirty="0" err="1">
                <a:latin typeface="Times New Roman" pitchFamily="18" charset="0"/>
                <a:cs typeface="Times New Roman" pitchFamily="18" charset="0"/>
              </a:rPr>
              <a:t>Frans</a:t>
            </a:r>
            <a:r>
              <a:rPr lang="en-US" sz="1400" cap="all" dirty="0">
                <a:latin typeface="Times New Roman" pitchFamily="18" charset="0"/>
                <a:cs typeface="Times New Roman" pitchFamily="18" charset="0"/>
              </a:rPr>
              <a:t> </a:t>
            </a:r>
            <a:r>
              <a:rPr lang="en-US" sz="1400" cap="all" dirty="0" err="1">
                <a:latin typeface="Times New Roman" pitchFamily="18" charset="0"/>
                <a:cs typeface="Times New Roman" pitchFamily="18" charset="0"/>
              </a:rPr>
              <a:t>Demassieux</a:t>
            </a:r>
            <a:r>
              <a:rPr lang="nl-NL" sz="1400" dirty="0">
                <a:latin typeface="Times New Roman" pitchFamily="18" charset="0"/>
                <a:cs typeface="Times New Roman" pitchFamily="18" charset="0"/>
              </a:rPr>
              <a:t/>
            </a:r>
            <a:br>
              <a:rPr lang="nl-NL" sz="1400" dirty="0">
                <a:latin typeface="Times New Roman" pitchFamily="18" charset="0"/>
                <a:cs typeface="Times New Roman" pitchFamily="18" charset="0"/>
              </a:rPr>
            </a:br>
            <a:r>
              <a:rPr lang="nl-NL" sz="1400" i="1" dirty="0">
                <a:latin typeface="Times New Roman" pitchFamily="18" charset="0"/>
                <a:cs typeface="Times New Roman" pitchFamily="18" charset="0"/>
              </a:rPr>
              <a:t>Young Augustine</a:t>
            </a:r>
            <a:r>
              <a:rPr lang="nl-NL" sz="1400" dirty="0">
                <a:latin typeface="Times New Roman" pitchFamily="18" charset="0"/>
                <a:cs typeface="Times New Roman" pitchFamily="18" charset="0"/>
              </a:rPr>
              <a:t/>
            </a:r>
            <a:br>
              <a:rPr lang="nl-NL" sz="1400" dirty="0">
                <a:latin typeface="Times New Roman" pitchFamily="18" charset="0"/>
                <a:cs typeface="Times New Roman" pitchFamily="18" charset="0"/>
              </a:rPr>
            </a:br>
            <a:r>
              <a:rPr lang="nl-NL" sz="1400" dirty="0" err="1">
                <a:latin typeface="Times New Roman" pitchFamily="18" charset="0"/>
                <a:cs typeface="Times New Roman" pitchFamily="18" charset="0"/>
              </a:rPr>
              <a:t>Augustinian</a:t>
            </a:r>
            <a:r>
              <a:rPr lang="nl-NL" sz="1400" dirty="0">
                <a:latin typeface="Times New Roman" pitchFamily="18" charset="0"/>
                <a:cs typeface="Times New Roman" pitchFamily="18" charset="0"/>
              </a:rPr>
              <a:t> Convent, </a:t>
            </a:r>
            <a:r>
              <a:rPr lang="nl-NL" sz="1400" dirty="0" err="1">
                <a:latin typeface="Times New Roman" pitchFamily="18" charset="0"/>
                <a:cs typeface="Times New Roman" pitchFamily="18" charset="0"/>
              </a:rPr>
              <a:t>Heverlee</a:t>
            </a:r>
            <a:endParaRPr lang="nl-NL" sz="1400" dirty="0">
              <a:latin typeface="Times New Roman" pitchFamily="18" charset="0"/>
              <a:cs typeface="Times New Roman" pitchFamily="18" charset="0"/>
            </a:endParaRPr>
          </a:p>
          <a:p>
            <a:pPr algn="ctr" fontAlgn="auto">
              <a:spcBef>
                <a:spcPts val="0"/>
              </a:spcBef>
              <a:spcAft>
                <a:spcPts val="0"/>
              </a:spcAft>
              <a:defRPr/>
            </a:pPr>
            <a:endParaRPr lang="nl-NL" sz="1400" dirty="0">
              <a:latin typeface="+mn-lt"/>
              <a:cs typeface="+mn-cs"/>
            </a:endParaRPr>
          </a:p>
        </p:txBody>
      </p:sp>
    </p:spTree>
    <p:extLst>
      <p:ext uri="{BB962C8B-B14F-4D97-AF65-F5344CB8AC3E}">
        <p14:creationId xmlns:p14="http://schemas.microsoft.com/office/powerpoint/2010/main" val="3307493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0"/>
            <a:ext cx="9144000" cy="908720"/>
          </a:xfrm>
        </p:spPr>
        <p:txBody>
          <a:bodyPr>
            <a:normAutofit/>
          </a:bodyPr>
          <a:lstStyle/>
          <a:p>
            <a:r>
              <a:rPr lang="en-GB" sz="4800" b="1" cap="small" dirty="0" err="1" smtClean="0"/>
              <a:t>Doutrina</a:t>
            </a:r>
            <a:r>
              <a:rPr lang="en-GB" sz="4800" b="1" cap="small" dirty="0" smtClean="0"/>
              <a:t> do </a:t>
            </a:r>
            <a:r>
              <a:rPr lang="en-GB" sz="4800" b="1" cap="small" dirty="0" err="1" smtClean="0"/>
              <a:t>coração</a:t>
            </a:r>
            <a:endParaRPr lang="nl-NL" sz="4800" b="1" cap="small" dirty="0"/>
          </a:p>
        </p:txBody>
      </p:sp>
      <p:sp>
        <p:nvSpPr>
          <p:cNvPr id="6" name="Tijdelijke aanduiding voor inhoud 5"/>
          <p:cNvSpPr>
            <a:spLocks noGrp="1"/>
          </p:cNvSpPr>
          <p:nvPr>
            <p:ph sz="quarter" idx="4294967295"/>
          </p:nvPr>
        </p:nvSpPr>
        <p:spPr>
          <a:xfrm>
            <a:off x="0" y="6251575"/>
            <a:ext cx="2627313" cy="606425"/>
          </a:xfrm>
        </p:spPr>
        <p:txBody>
          <a:bodyPr>
            <a:normAutofit/>
          </a:bodyPr>
          <a:lstStyle/>
          <a:p>
            <a:pPr algn="ctr">
              <a:buNone/>
            </a:pPr>
            <a:r>
              <a:rPr lang="es-CL" sz="1400" cap="all" dirty="0" err="1" smtClean="0">
                <a:solidFill>
                  <a:schemeClr val="tx1"/>
                </a:solidFill>
                <a:latin typeface="Times New Roman" pitchFamily="18" charset="0"/>
                <a:cs typeface="Times New Roman" pitchFamily="18" charset="0"/>
              </a:rPr>
              <a:t>Rizi</a:t>
            </a:r>
            <a:r>
              <a:rPr lang="es-CL" sz="1400" cap="all" dirty="0" smtClean="0">
                <a:solidFill>
                  <a:schemeClr val="tx1"/>
                </a:solidFill>
                <a:latin typeface="Times New Roman" pitchFamily="18" charset="0"/>
                <a:cs typeface="Times New Roman" pitchFamily="18" charset="0"/>
              </a:rPr>
              <a:t> Francisco </a:t>
            </a:r>
            <a:r>
              <a:rPr lang="es-CL" sz="1400" dirty="0" smtClean="0">
                <a:solidFill>
                  <a:schemeClr val="tx1"/>
                </a:solidFill>
                <a:latin typeface="Times New Roman" pitchFamily="18" charset="0"/>
                <a:cs typeface="Times New Roman" pitchFamily="18" charset="0"/>
              </a:rPr>
              <a:t>(1608-1685)</a:t>
            </a:r>
            <a:endParaRPr lang="nl-NL" sz="1400" dirty="0" smtClean="0">
              <a:solidFill>
                <a:schemeClr val="tx1"/>
              </a:solidFill>
              <a:latin typeface="Times New Roman" pitchFamily="18" charset="0"/>
              <a:cs typeface="Times New Roman" pitchFamily="18" charset="0"/>
            </a:endParaRPr>
          </a:p>
          <a:p>
            <a:pPr algn="ctr">
              <a:buNone/>
            </a:pPr>
            <a:r>
              <a:rPr lang="es-CL" sz="1400" dirty="0" smtClean="0">
                <a:solidFill>
                  <a:schemeClr val="tx1"/>
                </a:solidFill>
                <a:latin typeface="Times New Roman" pitchFamily="18" charset="0"/>
                <a:cs typeface="Times New Roman" pitchFamily="18" charset="0"/>
              </a:rPr>
              <a:t>Madrid, Museo </a:t>
            </a:r>
            <a:r>
              <a:rPr lang="es-CL" sz="1400" dirty="0" err="1" smtClean="0">
                <a:solidFill>
                  <a:schemeClr val="tx1"/>
                </a:solidFill>
                <a:latin typeface="Times New Roman" pitchFamily="18" charset="0"/>
                <a:cs typeface="Times New Roman" pitchFamily="18" charset="0"/>
              </a:rPr>
              <a:t>Lazaro</a:t>
            </a:r>
            <a:r>
              <a:rPr lang="es-CL" sz="1400" dirty="0" smtClean="0">
                <a:solidFill>
                  <a:schemeClr val="tx1"/>
                </a:solidFill>
                <a:latin typeface="Times New Roman" pitchFamily="18" charset="0"/>
                <a:cs typeface="Times New Roman" pitchFamily="18" charset="0"/>
              </a:rPr>
              <a:t> </a:t>
            </a:r>
            <a:r>
              <a:rPr lang="es-CL" sz="1400" dirty="0" err="1" smtClean="0">
                <a:solidFill>
                  <a:schemeClr val="tx1"/>
                </a:solidFill>
                <a:latin typeface="Times New Roman" pitchFamily="18" charset="0"/>
                <a:cs typeface="Times New Roman" pitchFamily="18" charset="0"/>
              </a:rPr>
              <a:t>Galdiano</a:t>
            </a:r>
            <a:endParaRPr lang="it-IT" sz="1400" dirty="0" smtClean="0">
              <a:latin typeface="+mj-lt"/>
            </a:endParaRPr>
          </a:p>
        </p:txBody>
      </p:sp>
      <p:sp>
        <p:nvSpPr>
          <p:cNvPr id="7" name="Tijdelijke aanduiding voor inhoud 6"/>
          <p:cNvSpPr>
            <a:spLocks noGrp="1"/>
          </p:cNvSpPr>
          <p:nvPr>
            <p:ph sz="quarter" idx="4294967295"/>
          </p:nvPr>
        </p:nvSpPr>
        <p:spPr>
          <a:xfrm>
            <a:off x="2699792" y="888245"/>
            <a:ext cx="6444208" cy="5949280"/>
          </a:xfrm>
        </p:spPr>
        <p:txBody>
          <a:bodyPr>
            <a:normAutofit/>
          </a:bodyPr>
          <a:lstStyle/>
          <a:p>
            <a:pPr marL="457200" indent="-457200">
              <a:buNone/>
            </a:pPr>
            <a:r>
              <a:rPr lang="en-GB" sz="3200" i="1" dirty="0" smtClean="0"/>
              <a:t>Central </a:t>
            </a:r>
            <a:r>
              <a:rPr lang="en-GB" sz="3200" i="1" dirty="0" err="1" smtClean="0"/>
              <a:t>em</a:t>
            </a:r>
            <a:r>
              <a:rPr lang="en-GB" sz="3200" i="1" dirty="0" smtClean="0"/>
              <a:t> </a:t>
            </a:r>
            <a:r>
              <a:rPr lang="en-GB" sz="3200" i="1" dirty="0" err="1" smtClean="0"/>
              <a:t>sua</a:t>
            </a:r>
            <a:r>
              <a:rPr lang="en-GB" sz="3200" i="1" dirty="0" smtClean="0"/>
              <a:t> </a:t>
            </a:r>
            <a:r>
              <a:rPr lang="en-GB" sz="3200" i="1" dirty="0" err="1" smtClean="0"/>
              <a:t>vida</a:t>
            </a:r>
            <a:r>
              <a:rPr lang="en-GB" sz="3200" i="1" dirty="0" smtClean="0"/>
              <a:t> e </a:t>
            </a:r>
            <a:r>
              <a:rPr lang="en-GB" sz="3200" i="1" dirty="0" err="1" smtClean="0"/>
              <a:t>pensamento</a:t>
            </a:r>
            <a:endParaRPr lang="en-GB" sz="2800" dirty="0" smtClean="0"/>
          </a:p>
          <a:p>
            <a:pPr marL="457200" indent="-457200">
              <a:buNone/>
            </a:pPr>
            <a:r>
              <a:rPr lang="en-GB" sz="4400" b="1" i="1" dirty="0" err="1" smtClean="0">
                <a:solidFill>
                  <a:schemeClr val="accent1"/>
                </a:solidFill>
              </a:rPr>
              <a:t>Três</a:t>
            </a:r>
            <a:r>
              <a:rPr lang="en-GB" sz="4400" b="1" i="1" dirty="0" smtClean="0">
                <a:solidFill>
                  <a:schemeClr val="accent1"/>
                </a:solidFill>
              </a:rPr>
              <a:t> </a:t>
            </a:r>
            <a:r>
              <a:rPr lang="en-GB" sz="4400" b="1" i="1" dirty="0" err="1" smtClean="0">
                <a:solidFill>
                  <a:schemeClr val="accent1"/>
                </a:solidFill>
              </a:rPr>
              <a:t>movimentos</a:t>
            </a:r>
            <a:endParaRPr lang="en-GB" sz="800" dirty="0" smtClean="0">
              <a:solidFill>
                <a:schemeClr val="accent1"/>
              </a:solidFill>
            </a:endParaRPr>
          </a:p>
          <a:p>
            <a:pPr marL="457200" indent="-457200">
              <a:buFont typeface="+mj-lt"/>
              <a:buAutoNum type="arabicPeriod"/>
            </a:pPr>
            <a:r>
              <a:rPr lang="pt-BR" sz="3600" dirty="0"/>
              <a:t>Encontre seu coração</a:t>
            </a:r>
          </a:p>
          <a:p>
            <a:pPr marL="457200" indent="-457200">
              <a:buFont typeface="+mj-lt"/>
              <a:buAutoNum type="arabicPeriod"/>
            </a:pPr>
            <a:r>
              <a:rPr lang="pt-BR" sz="3600" dirty="0" smtClean="0"/>
              <a:t>Retorne ao </a:t>
            </a:r>
            <a:r>
              <a:rPr lang="pt-BR" sz="3600" dirty="0"/>
              <a:t>seu coração</a:t>
            </a:r>
          </a:p>
          <a:p>
            <a:pPr marL="457200" indent="-457200">
              <a:buFont typeface="+mj-lt"/>
              <a:buAutoNum type="arabicPeriod"/>
            </a:pPr>
            <a:r>
              <a:rPr lang="pt-BR" sz="3600" dirty="0" smtClean="0"/>
              <a:t>Ascende </a:t>
            </a:r>
            <a:r>
              <a:rPr lang="pt-BR" sz="3600" dirty="0"/>
              <a:t>com o teu coração</a:t>
            </a:r>
            <a:endParaRPr lang="en-GB" sz="2200" dirty="0" smtClean="0"/>
          </a:p>
          <a:p>
            <a:pPr marL="0" indent="0">
              <a:buNone/>
            </a:pPr>
            <a:endParaRPr lang="en-GB" sz="2200" dirty="0" smtClean="0"/>
          </a:p>
          <a:p>
            <a:pPr marL="0" indent="0">
              <a:buNone/>
            </a:pPr>
            <a:r>
              <a:rPr lang="en-GB" sz="3200" b="1" i="1" dirty="0" err="1" smtClean="0">
                <a:solidFill>
                  <a:schemeClr val="accent5">
                    <a:lumMod val="75000"/>
                  </a:schemeClr>
                </a:solidFill>
              </a:rPr>
              <a:t>Dois</a:t>
            </a:r>
            <a:r>
              <a:rPr lang="en-GB" sz="3200" b="1" i="1" dirty="0" smtClean="0">
                <a:solidFill>
                  <a:schemeClr val="accent5">
                    <a:lumMod val="75000"/>
                  </a:schemeClr>
                </a:solidFill>
              </a:rPr>
              <a:t> </a:t>
            </a:r>
            <a:r>
              <a:rPr lang="en-GB" sz="3200" b="1" i="1" dirty="0" err="1" smtClean="0">
                <a:solidFill>
                  <a:schemeClr val="accent5">
                    <a:lumMod val="75000"/>
                  </a:schemeClr>
                </a:solidFill>
              </a:rPr>
              <a:t>sentidos</a:t>
            </a:r>
            <a:r>
              <a:rPr lang="en-GB" sz="3200" b="1" i="1" dirty="0" smtClean="0">
                <a:solidFill>
                  <a:schemeClr val="accent5">
                    <a:lumMod val="75000"/>
                  </a:schemeClr>
                </a:solidFill>
              </a:rPr>
              <a:t> </a:t>
            </a:r>
            <a:r>
              <a:rPr lang="en-GB" sz="3200" b="1" i="1" dirty="0" err="1" smtClean="0">
                <a:solidFill>
                  <a:schemeClr val="accent5">
                    <a:lumMod val="75000"/>
                  </a:schemeClr>
                </a:solidFill>
              </a:rPr>
              <a:t>relacionados</a:t>
            </a:r>
            <a:endParaRPr lang="en-GB" sz="3200" b="1" i="1" dirty="0" smtClean="0">
              <a:solidFill>
                <a:schemeClr val="accent5">
                  <a:lumMod val="75000"/>
                </a:schemeClr>
              </a:solidFill>
            </a:endParaRPr>
          </a:p>
          <a:p>
            <a:pPr marL="0" indent="0">
              <a:buNone/>
            </a:pPr>
            <a:r>
              <a:rPr lang="en-GB" sz="2800" dirty="0" smtClean="0">
                <a:solidFill>
                  <a:schemeClr val="accent5">
                    <a:lumMod val="75000"/>
                  </a:schemeClr>
                </a:solidFill>
              </a:rPr>
              <a:t>4. </a:t>
            </a:r>
            <a:r>
              <a:rPr lang="en-GB" sz="2800" dirty="0" err="1" smtClean="0"/>
              <a:t>Unidade</a:t>
            </a:r>
            <a:r>
              <a:rPr lang="en-GB" sz="2800" dirty="0" smtClean="0"/>
              <a:t> do </a:t>
            </a:r>
            <a:r>
              <a:rPr lang="en-GB" sz="2800" dirty="0" err="1" smtClean="0"/>
              <a:t>Coração</a:t>
            </a:r>
            <a:endParaRPr lang="en-GB" sz="2800" dirty="0" smtClean="0"/>
          </a:p>
          <a:p>
            <a:pPr marL="0" indent="0">
              <a:buNone/>
            </a:pPr>
            <a:r>
              <a:rPr lang="en-GB" sz="2800" dirty="0" smtClean="0">
                <a:solidFill>
                  <a:schemeClr val="accent5">
                    <a:lumMod val="75000"/>
                  </a:schemeClr>
                </a:solidFill>
              </a:rPr>
              <a:t>5. </a:t>
            </a:r>
            <a:r>
              <a:rPr lang="en-GB" sz="2800" dirty="0" err="1" smtClean="0"/>
              <a:t>Oração</a:t>
            </a:r>
            <a:r>
              <a:rPr lang="en-GB" sz="2800" dirty="0" smtClean="0"/>
              <a:t> do </a:t>
            </a:r>
            <a:r>
              <a:rPr lang="en-GB" sz="2800" dirty="0" err="1" smtClean="0"/>
              <a:t>Coração</a:t>
            </a:r>
            <a:endParaRPr lang="en-GB" sz="2200" dirty="0" smtClean="0"/>
          </a:p>
          <a:p>
            <a:pPr marL="457200" indent="-457200"/>
            <a:endParaRPr lang="en-GB" sz="2200" dirty="0" smtClean="0"/>
          </a:p>
        </p:txBody>
      </p:sp>
      <p:pic>
        <p:nvPicPr>
          <p:cNvPr id="8" name="Tijdelijke aanduiding voor inhoud 3" descr="nb_pinacoteca_rizi_st_augustine"/>
          <p:cNvPicPr>
            <a:picLocks/>
          </p:cNvPicPr>
          <p:nvPr/>
        </p:nvPicPr>
        <p:blipFill>
          <a:blip r:embed="rId2" cstate="print"/>
          <a:srcRect/>
          <a:stretch>
            <a:fillRect/>
          </a:stretch>
        </p:blipFill>
        <p:spPr>
          <a:xfrm>
            <a:off x="396441" y="2063493"/>
            <a:ext cx="1934848" cy="4127799"/>
          </a:xfrm>
          <a:prstGeom prst="rect">
            <a:avLst/>
          </a:prstGeom>
        </p:spPr>
      </p:pic>
    </p:spTree>
    <p:extLst>
      <p:ext uri="{BB962C8B-B14F-4D97-AF65-F5344CB8AC3E}">
        <p14:creationId xmlns:p14="http://schemas.microsoft.com/office/powerpoint/2010/main" val="37438194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1"/>
            <a:ext cx="9144000" cy="1124744"/>
          </a:xfrm>
        </p:spPr>
        <p:txBody>
          <a:bodyPr>
            <a:normAutofit/>
          </a:bodyPr>
          <a:lstStyle/>
          <a:p>
            <a:r>
              <a:rPr lang="nl-BE" sz="4400" b="1" cap="small" dirty="0" smtClean="0"/>
              <a:t>Conclusão</a:t>
            </a:r>
            <a:endParaRPr lang="nl-NL" sz="4400" b="1" cap="small" dirty="0"/>
          </a:p>
        </p:txBody>
      </p:sp>
      <p:sp>
        <p:nvSpPr>
          <p:cNvPr id="4" name="Tijdelijke aanduiding voor inhoud 3"/>
          <p:cNvSpPr>
            <a:spLocks noGrp="1"/>
          </p:cNvSpPr>
          <p:nvPr>
            <p:ph sz="quarter" idx="4294967295"/>
          </p:nvPr>
        </p:nvSpPr>
        <p:spPr>
          <a:xfrm>
            <a:off x="2555777" y="1196752"/>
            <a:ext cx="6588224" cy="5661248"/>
          </a:xfrm>
        </p:spPr>
        <p:txBody>
          <a:bodyPr>
            <a:normAutofit/>
          </a:bodyPr>
          <a:lstStyle/>
          <a:p>
            <a:r>
              <a:rPr lang="nl-BE" sz="2800" dirty="0" smtClean="0"/>
              <a:t>Totalidade da pessoa humana</a:t>
            </a:r>
            <a:endParaRPr lang="nl-BE" sz="2800" dirty="0" smtClean="0"/>
          </a:p>
          <a:p>
            <a:r>
              <a:rPr lang="nl-BE" sz="2800" dirty="0" smtClean="0"/>
              <a:t>Coração de alienação pede conversão. </a:t>
            </a:r>
            <a:endParaRPr lang="nl-BE" sz="2800" dirty="0" smtClean="0"/>
          </a:p>
          <a:p>
            <a:r>
              <a:rPr lang="nl-BE" sz="2800" dirty="0" smtClean="0"/>
              <a:t>A perspectiva de agostinho sobre o coração:</a:t>
            </a:r>
            <a:endParaRPr lang="nl-BE" sz="2800" dirty="0" smtClean="0"/>
          </a:p>
          <a:p>
            <a:pPr lvl="1"/>
            <a:r>
              <a:rPr lang="nl-BE" sz="2500" dirty="0" smtClean="0"/>
              <a:t>‘</a:t>
            </a:r>
            <a:r>
              <a:rPr lang="nl-BE" sz="2500" dirty="0" smtClean="0"/>
              <a:t>Retorne ao seu coração.’</a:t>
            </a:r>
            <a:endParaRPr lang="nl-BE" sz="2500" dirty="0" smtClean="0"/>
          </a:p>
          <a:p>
            <a:pPr lvl="1"/>
            <a:r>
              <a:rPr lang="nl-BE" sz="2500" dirty="0" smtClean="0"/>
              <a:t>‘</a:t>
            </a:r>
            <a:r>
              <a:rPr lang="nl-BE" sz="2500" dirty="0" smtClean="0"/>
              <a:t>Ascende com seu coração</a:t>
            </a:r>
            <a:r>
              <a:rPr lang="nl-BE" sz="2500" dirty="0" smtClean="0"/>
              <a:t>.’</a:t>
            </a:r>
            <a:endParaRPr lang="nl-BE" sz="2500" dirty="0" smtClean="0"/>
          </a:p>
          <a:p>
            <a:pPr lvl="1"/>
            <a:r>
              <a:rPr lang="nl-BE" sz="2500" dirty="0" smtClean="0"/>
              <a:t>‘</a:t>
            </a:r>
            <a:r>
              <a:rPr lang="nl-BE" sz="2500" dirty="0" smtClean="0"/>
              <a:t>Conheça a si mesmo, conheça a Deus</a:t>
            </a:r>
            <a:r>
              <a:rPr lang="nl-BE" sz="2500" dirty="0" smtClean="0"/>
              <a:t>.’</a:t>
            </a:r>
            <a:endParaRPr lang="nl-BE" sz="2500" dirty="0" smtClean="0"/>
          </a:p>
          <a:p>
            <a:pPr lvl="1"/>
            <a:r>
              <a:rPr lang="nl-BE" sz="2500" dirty="0" smtClean="0"/>
              <a:t>‘</a:t>
            </a:r>
            <a:r>
              <a:rPr lang="nl-BE" sz="2500" dirty="0" smtClean="0"/>
              <a:t>Ame a Deus, ao próximo e a ti mesmo</a:t>
            </a:r>
            <a:r>
              <a:rPr lang="nl-BE" sz="2500" dirty="0" smtClean="0"/>
              <a:t>.’</a:t>
            </a:r>
            <a:endParaRPr lang="nl-BE" sz="2500" dirty="0" smtClean="0"/>
          </a:p>
          <a:p>
            <a:pPr lvl="1"/>
            <a:r>
              <a:rPr lang="nl-BE" sz="2500" dirty="0" smtClean="0"/>
              <a:t>‘</a:t>
            </a:r>
            <a:r>
              <a:rPr lang="en-GB" sz="2500" dirty="0" err="1" smtClean="0"/>
              <a:t>Orar</a:t>
            </a:r>
            <a:r>
              <a:rPr lang="en-GB" sz="2500" dirty="0" smtClean="0"/>
              <a:t> e </a:t>
            </a:r>
            <a:r>
              <a:rPr lang="en-GB" sz="2500" dirty="0" err="1" smtClean="0"/>
              <a:t>agir</a:t>
            </a:r>
            <a:r>
              <a:rPr lang="en-GB" sz="2500" dirty="0" smtClean="0"/>
              <a:t> de </a:t>
            </a:r>
            <a:r>
              <a:rPr lang="en-GB" sz="2500" dirty="0" err="1" smtClean="0"/>
              <a:t>acordo</a:t>
            </a:r>
            <a:r>
              <a:rPr lang="en-GB" sz="2500" dirty="0" smtClean="0"/>
              <a:t> com </a:t>
            </a:r>
            <a:r>
              <a:rPr lang="en-GB" sz="2500" dirty="0" err="1" smtClean="0"/>
              <a:t>seu</a:t>
            </a:r>
            <a:r>
              <a:rPr lang="en-GB" sz="2500" dirty="0" smtClean="0"/>
              <a:t> </a:t>
            </a:r>
            <a:r>
              <a:rPr lang="en-GB" sz="2500" dirty="0" err="1" smtClean="0"/>
              <a:t>coração</a:t>
            </a:r>
            <a:r>
              <a:rPr lang="nl-BE" sz="2500" dirty="0" smtClean="0"/>
              <a:t>.’ </a:t>
            </a:r>
            <a:endParaRPr lang="nl-BE" sz="2500" dirty="0" smtClean="0"/>
          </a:p>
          <a:p>
            <a:pPr lvl="1"/>
            <a:r>
              <a:rPr lang="nl-BE" sz="2500" dirty="0" smtClean="0"/>
              <a:t>‘Seja uno de coração.’</a:t>
            </a:r>
            <a:endParaRPr lang="nl-BE" sz="2500" dirty="0" smtClean="0"/>
          </a:p>
          <a:p>
            <a:pPr lvl="1"/>
            <a:endParaRPr lang="nl-BE" dirty="0"/>
          </a:p>
          <a:p>
            <a:pPr lvl="1"/>
            <a:endParaRPr lang="nl-BE" dirty="0" smtClean="0"/>
          </a:p>
        </p:txBody>
      </p:sp>
      <p:pic>
        <p:nvPicPr>
          <p:cNvPr id="6" name="Tijdelijke aanduiding voor inhoud 3" descr="08-28-0430-augustinus_26">
            <a:hlinkClick r:id="rId2"/>
          </p:cNvPr>
          <p:cNvPicPr>
            <a:picLocks/>
          </p:cNvPicPr>
          <p:nvPr/>
        </p:nvPicPr>
        <p:blipFill>
          <a:blip r:embed="rId3" cstate="print"/>
          <a:srcRect/>
          <a:stretch>
            <a:fillRect/>
          </a:stretch>
        </p:blipFill>
        <p:spPr>
          <a:xfrm>
            <a:off x="13867" y="1052736"/>
            <a:ext cx="2613917" cy="5472608"/>
          </a:xfrm>
          <a:prstGeom prst="rect">
            <a:avLst/>
          </a:prstGeom>
        </p:spPr>
      </p:pic>
      <p:sp>
        <p:nvSpPr>
          <p:cNvPr id="7" name="Rechthoek 6"/>
          <p:cNvSpPr/>
          <p:nvPr/>
        </p:nvSpPr>
        <p:spPr>
          <a:xfrm>
            <a:off x="13867" y="6550223"/>
            <a:ext cx="2829941" cy="307777"/>
          </a:xfrm>
          <a:prstGeom prst="rect">
            <a:avLst/>
          </a:prstGeom>
        </p:spPr>
        <p:txBody>
          <a:bodyPr wrap="square">
            <a:spAutoFit/>
          </a:bodyPr>
          <a:lstStyle/>
          <a:p>
            <a:pPr algn="ctr"/>
            <a:r>
              <a:rPr lang="nl-BE" sz="1400" cap="all" dirty="0" smtClean="0">
                <a:cs typeface="Times New Roman" pitchFamily="18" charset="0"/>
              </a:rPr>
              <a:t>Leo </a:t>
            </a:r>
            <a:r>
              <a:rPr lang="nl-BE" sz="1400" cap="all" dirty="0" err="1" smtClean="0">
                <a:cs typeface="Times New Roman" pitchFamily="18" charset="0"/>
              </a:rPr>
              <a:t>Coppens</a:t>
            </a:r>
            <a:r>
              <a:rPr lang="nl-BE" sz="1400" cap="all" dirty="0" smtClean="0">
                <a:cs typeface="Times New Roman" pitchFamily="18" charset="0"/>
              </a:rPr>
              <a:t> </a:t>
            </a:r>
            <a:r>
              <a:rPr lang="nl-BE" sz="1400" dirty="0" smtClean="0">
                <a:cs typeface="Times New Roman" pitchFamily="18" charset="0"/>
              </a:rPr>
              <a:t>(1986) Leuven</a:t>
            </a:r>
            <a:endParaRPr lang="nl-NL" sz="1400" dirty="0"/>
          </a:p>
        </p:txBody>
      </p:sp>
    </p:spTree>
    <p:extLst>
      <p:ext uri="{BB962C8B-B14F-4D97-AF65-F5344CB8AC3E}">
        <p14:creationId xmlns:p14="http://schemas.microsoft.com/office/powerpoint/2010/main" val="7350718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0" y="0"/>
            <a:ext cx="9144000" cy="764704"/>
          </a:xfrm>
        </p:spPr>
        <p:txBody>
          <a:bodyPr rtlCol="0">
            <a:noAutofit/>
          </a:bodyPr>
          <a:lstStyle/>
          <a:p>
            <a:pPr fontAlgn="auto">
              <a:spcAft>
                <a:spcPts val="0"/>
              </a:spcAft>
              <a:defRPr/>
            </a:pPr>
            <a:r>
              <a:rPr lang="nl-BE" sz="4800" b="1" dirty="0" smtClean="0"/>
              <a:t>Muito obrigado! Perguntas?</a:t>
            </a:r>
            <a:endParaRPr lang="nl-BE" sz="4800" b="1" dirty="0"/>
          </a:p>
        </p:txBody>
      </p:sp>
      <p:pic>
        <p:nvPicPr>
          <p:cNvPr id="6" name="Afbeelding 3" descr="http://cacina.files.wordpress.com/2009/08/augustine.jpg"/>
          <p:cNvPicPr>
            <a:picLocks noChangeAspect="1" noChangeArrowheads="1"/>
          </p:cNvPicPr>
          <p:nvPr/>
        </p:nvPicPr>
        <p:blipFill rotWithShape="1">
          <a:blip r:embed="rId2" cstate="print"/>
          <a:srcRect l="3734" t="2356" r="5110" b="5539"/>
          <a:stretch/>
        </p:blipFill>
        <p:spPr bwMode="auto">
          <a:xfrm>
            <a:off x="2123728" y="800344"/>
            <a:ext cx="4626895" cy="6057656"/>
          </a:xfrm>
          <a:prstGeom prst="rect">
            <a:avLst/>
          </a:prstGeom>
          <a:noFill/>
          <a:ln w="9525">
            <a:noFill/>
            <a:miter lim="800000"/>
            <a:headEnd/>
            <a:tailEnd/>
          </a:ln>
        </p:spPr>
      </p:pic>
      <p:sp>
        <p:nvSpPr>
          <p:cNvPr id="4" name="Rectangle 3"/>
          <p:cNvSpPr/>
          <p:nvPr/>
        </p:nvSpPr>
        <p:spPr>
          <a:xfrm>
            <a:off x="6750623" y="5719227"/>
            <a:ext cx="2426750" cy="1138773"/>
          </a:xfrm>
          <a:prstGeom prst="rect">
            <a:avLst/>
          </a:prstGeom>
        </p:spPr>
        <p:txBody>
          <a:bodyPr wrap="square">
            <a:spAutoFit/>
          </a:bodyPr>
          <a:lstStyle/>
          <a:p>
            <a:r>
              <a:rPr lang="nl-NL" sz="1700" cap="all" dirty="0" smtClean="0">
                <a:latin typeface="Times New Roman" pitchFamily="18" charset="0"/>
                <a:cs typeface="Times New Roman" pitchFamily="18" charset="0"/>
              </a:rPr>
              <a:t>R. </a:t>
            </a:r>
            <a:r>
              <a:rPr lang="nl-NL" sz="1700" cap="all" dirty="0">
                <a:latin typeface="Times New Roman" pitchFamily="18" charset="0"/>
                <a:cs typeface="Times New Roman" pitchFamily="18" charset="0"/>
              </a:rPr>
              <a:t>G. </a:t>
            </a:r>
            <a:r>
              <a:rPr lang="nl-NL" sz="1700" cap="all" dirty="0" err="1">
                <a:latin typeface="Times New Roman" pitchFamily="18" charset="0"/>
                <a:cs typeface="Times New Roman" pitchFamily="18" charset="0"/>
              </a:rPr>
              <a:t>Cannuli</a:t>
            </a:r>
            <a:r>
              <a:rPr lang="nl-NL" sz="1700" cap="all" dirty="0">
                <a:latin typeface="Times New Roman" pitchFamily="18" charset="0"/>
                <a:cs typeface="Times New Roman" pitchFamily="18" charset="0"/>
              </a:rPr>
              <a:t> </a:t>
            </a:r>
            <a:r>
              <a:rPr lang="nl-NL" sz="1700" dirty="0" err="1">
                <a:latin typeface="Times New Roman" pitchFamily="18" charset="0"/>
                <a:cs typeface="Times New Roman" pitchFamily="18" charset="0"/>
              </a:rPr>
              <a:t>osa</a:t>
            </a:r>
            <a:r>
              <a:rPr lang="nl-NL" sz="1700" dirty="0">
                <a:latin typeface="Times New Roman" pitchFamily="18" charset="0"/>
                <a:cs typeface="Times New Roman" pitchFamily="18" charset="0"/>
              </a:rPr>
              <a:t> (2007)</a:t>
            </a:r>
            <a:br>
              <a:rPr lang="nl-NL" sz="1700" dirty="0">
                <a:latin typeface="Times New Roman" pitchFamily="18" charset="0"/>
                <a:cs typeface="Times New Roman" pitchFamily="18" charset="0"/>
              </a:rPr>
            </a:br>
            <a:r>
              <a:rPr lang="nl-NL" sz="1700" dirty="0" err="1" smtClean="0">
                <a:latin typeface="Times New Roman" pitchFamily="18" charset="0"/>
                <a:cs typeface="Times New Roman" pitchFamily="18" charset="0"/>
              </a:rPr>
              <a:t>Augustinians</a:t>
            </a:r>
            <a:r>
              <a:rPr lang="nl-NL" sz="1700" dirty="0">
                <a:latin typeface="Times New Roman" pitchFamily="18" charset="0"/>
                <a:cs typeface="Times New Roman" pitchFamily="18" charset="0"/>
              </a:rPr>
              <a:t> </a:t>
            </a:r>
            <a:r>
              <a:rPr lang="nl-NL" sz="1700" dirty="0" smtClean="0">
                <a:latin typeface="Times New Roman" pitchFamily="18" charset="0"/>
                <a:cs typeface="Times New Roman" pitchFamily="18" charset="0"/>
              </a:rPr>
              <a:t>Villanova</a:t>
            </a:r>
            <a:r>
              <a:rPr lang="nl-NL" sz="1700" dirty="0">
                <a:latin typeface="Times New Roman" pitchFamily="18" charset="0"/>
                <a:cs typeface="Times New Roman" pitchFamily="18" charset="0"/>
              </a:rPr>
              <a:t>, Pennsylvania </a:t>
            </a:r>
            <a:r>
              <a:rPr lang="nl-NL" sz="1700" dirty="0" smtClean="0">
                <a:latin typeface="Times New Roman" pitchFamily="18" charset="0"/>
                <a:cs typeface="Times New Roman" pitchFamily="18" charset="0"/>
              </a:rPr>
              <a:t>USA</a:t>
            </a:r>
            <a:endParaRPr lang="nl-BE" sz="1700" dirty="0"/>
          </a:p>
        </p:txBody>
      </p:sp>
    </p:spTree>
    <p:extLst>
      <p:ext uri="{BB962C8B-B14F-4D97-AF65-F5344CB8AC3E}">
        <p14:creationId xmlns:p14="http://schemas.microsoft.com/office/powerpoint/2010/main" val="35794628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9144000" cy="1296144"/>
          </a:xfrm>
        </p:spPr>
        <p:txBody>
          <a:bodyPr rtlCol="0">
            <a:noAutofit/>
          </a:bodyPr>
          <a:lstStyle/>
          <a:p>
            <a:pPr fontAlgn="auto">
              <a:spcAft>
                <a:spcPts val="0"/>
              </a:spcAft>
              <a:defRPr/>
            </a:pPr>
            <a:r>
              <a:rPr lang="nl-BE" sz="4800" b="1" dirty="0" smtClean="0">
                <a:effectLst>
                  <a:outerShdw blurRad="38100" dist="38100" dir="2700000" algn="tl">
                    <a:srgbClr val="000000">
                      <a:alpha val="43137"/>
                    </a:srgbClr>
                  </a:outerShdw>
                </a:effectLst>
              </a:rPr>
              <a:t>Muito Obrigado! </a:t>
            </a:r>
            <a:r>
              <a:rPr lang="nl-BE" sz="4800" b="1" dirty="0" smtClean="0">
                <a:effectLst>
                  <a:outerShdw blurRad="38100" dist="38100" dir="2700000" algn="tl">
                    <a:srgbClr val="000000">
                      <a:alpha val="43137"/>
                    </a:srgbClr>
                  </a:outerShdw>
                </a:effectLst>
              </a:rPr>
              <a:t>Perguntas</a:t>
            </a:r>
            <a:r>
              <a:rPr lang="nl-BE" sz="4800" b="1" dirty="0" smtClean="0">
                <a:effectLst>
                  <a:outerShdw blurRad="38100" dist="38100" dir="2700000" algn="tl">
                    <a:srgbClr val="000000">
                      <a:alpha val="43137"/>
                    </a:srgbClr>
                  </a:outerShdw>
                </a:effectLst>
              </a:rPr>
              <a:t>?</a:t>
            </a:r>
            <a:endParaRPr lang="nl-BE" sz="4800" b="1" dirty="0">
              <a:effectLst>
                <a:outerShdw blurRad="38100" dist="38100" dir="2700000" algn="tl">
                  <a:srgbClr val="000000">
                    <a:alpha val="43137"/>
                  </a:srgbClr>
                </a:outerShdw>
              </a:effectLst>
            </a:endParaRPr>
          </a:p>
        </p:txBody>
      </p:sp>
      <p:sp>
        <p:nvSpPr>
          <p:cNvPr id="3" name="Ondertitel 2"/>
          <p:cNvSpPr>
            <a:spLocks noGrp="1"/>
          </p:cNvSpPr>
          <p:nvPr>
            <p:ph type="subTitle" idx="1"/>
          </p:nvPr>
        </p:nvSpPr>
        <p:spPr>
          <a:xfrm>
            <a:off x="0" y="5949280"/>
            <a:ext cx="9143999" cy="923158"/>
          </a:xfrm>
        </p:spPr>
        <p:txBody>
          <a:bodyPr rtlCol="0">
            <a:normAutofit/>
          </a:bodyPr>
          <a:lstStyle/>
          <a:p>
            <a:pPr fontAlgn="auto">
              <a:spcAft>
                <a:spcPts val="0"/>
              </a:spcAft>
              <a:defRPr/>
            </a:pPr>
            <a:r>
              <a:rPr lang="nl-BE" sz="1400" dirty="0" smtClean="0">
                <a:latin typeface="Times New Roman" pitchFamily="18" charset="0"/>
                <a:cs typeface="Times New Roman" pitchFamily="18" charset="0"/>
              </a:rPr>
              <a:t/>
            </a:r>
            <a:br>
              <a:rPr lang="nl-BE" sz="1400" dirty="0" smtClean="0">
                <a:latin typeface="Times New Roman" pitchFamily="18" charset="0"/>
                <a:cs typeface="Times New Roman" pitchFamily="18" charset="0"/>
              </a:rPr>
            </a:br>
            <a:r>
              <a:rPr lang="en-GB" sz="1600" dirty="0" smtClean="0">
                <a:effectLst/>
                <a:latin typeface="Times New Roman" pitchFamily="18" charset="0"/>
                <a:cs typeface="Times New Roman" pitchFamily="18" charset="0"/>
              </a:rPr>
              <a:t>Initial </a:t>
            </a:r>
            <a:r>
              <a:rPr lang="en-GB" sz="1600" i="1" dirty="0" smtClean="0">
                <a:effectLst/>
                <a:latin typeface="Times New Roman" pitchFamily="18" charset="0"/>
                <a:cs typeface="Times New Roman" pitchFamily="18" charset="0"/>
              </a:rPr>
              <a:t>De </a:t>
            </a:r>
            <a:r>
              <a:rPr lang="en-GB" sz="1600" i="1" dirty="0" err="1" smtClean="0">
                <a:effectLst/>
                <a:latin typeface="Times New Roman" pitchFamily="18" charset="0"/>
                <a:cs typeface="Times New Roman" pitchFamily="18" charset="0"/>
              </a:rPr>
              <a:t>ciuitate</a:t>
            </a:r>
            <a:r>
              <a:rPr lang="en-GB" sz="1600" i="1" dirty="0" smtClean="0">
                <a:effectLst/>
                <a:latin typeface="Times New Roman" pitchFamily="18" charset="0"/>
                <a:cs typeface="Times New Roman" pitchFamily="18" charset="0"/>
              </a:rPr>
              <a:t> Dei</a:t>
            </a:r>
            <a:r>
              <a:rPr lang="en-US" sz="1600" i="1" cap="all"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(15</a:t>
            </a:r>
            <a:r>
              <a:rPr lang="en-US" sz="1600" baseline="30000" dirty="0" smtClean="0">
                <a:latin typeface="Times New Roman" pitchFamily="18" charset="0"/>
                <a:cs typeface="Times New Roman" pitchFamily="18" charset="0"/>
              </a:rPr>
              <a:t>th</a:t>
            </a:r>
            <a:r>
              <a:rPr lang="en-US" sz="1600" dirty="0" smtClean="0">
                <a:latin typeface="Times New Roman" pitchFamily="18" charset="0"/>
                <a:cs typeface="Times New Roman" pitchFamily="18" charset="0"/>
              </a:rPr>
              <a:t> C.)</a:t>
            </a:r>
            <a:r>
              <a:rPr lang="en-GB" sz="1600" dirty="0">
                <a:latin typeface="Times New Roman" pitchFamily="18" charset="0"/>
                <a:cs typeface="Times New Roman" pitchFamily="18" charset="0"/>
              </a:rPr>
              <a:t>,</a:t>
            </a:r>
            <a:r>
              <a:rPr lang="en-GB"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Brugge</a:t>
            </a:r>
            <a:r>
              <a:rPr lang="en-US" sz="1600" dirty="0" smtClean="0">
                <a:latin typeface="Times New Roman" pitchFamily="18" charset="0"/>
                <a:cs typeface="Times New Roman" pitchFamily="18" charset="0"/>
              </a:rPr>
              <a:t>, Municipal Archives, </a:t>
            </a:r>
            <a:r>
              <a:rPr lang="en-US" sz="1600" dirty="0" err="1" smtClean="0">
                <a:latin typeface="Times New Roman" pitchFamily="18" charset="0"/>
                <a:cs typeface="Times New Roman" pitchFamily="18" charset="0"/>
              </a:rPr>
              <a:t>hs</a:t>
            </a:r>
            <a:r>
              <a:rPr lang="en-US" sz="1600" dirty="0" smtClean="0">
                <a:latin typeface="Times New Roman" pitchFamily="18" charset="0"/>
                <a:cs typeface="Times New Roman" pitchFamily="18" charset="0"/>
              </a:rPr>
              <a:t>. 108, f. 127</a:t>
            </a:r>
            <a:endParaRPr lang="nl-BE" sz="2000" i="1" dirty="0" smtClean="0">
              <a:effectLst/>
            </a:endParaRPr>
          </a:p>
          <a:p>
            <a:pPr fontAlgn="auto">
              <a:spcAft>
                <a:spcPts val="0"/>
              </a:spcAft>
              <a:defRPr/>
            </a:pPr>
            <a:endParaRPr lang="nl-BE" sz="1400" dirty="0">
              <a:effectLst/>
            </a:endParaRPr>
          </a:p>
        </p:txBody>
      </p:sp>
      <p:pic>
        <p:nvPicPr>
          <p:cNvPr id="5" name="Picture 5" descr="augustinus_03"/>
          <p:cNvPicPr>
            <a:picLocks noChangeAspect="1" noChangeArrowheads="1"/>
          </p:cNvPicPr>
          <p:nvPr/>
        </p:nvPicPr>
        <p:blipFill rotWithShape="1">
          <a:blip r:embed="rId2" cstate="print"/>
          <a:srcRect l="3032" t="1479" r="2975" b="2390"/>
          <a:stretch/>
        </p:blipFill>
        <p:spPr bwMode="auto">
          <a:xfrm>
            <a:off x="2195736" y="1268760"/>
            <a:ext cx="4464496" cy="4680520"/>
          </a:xfrm>
          <a:prstGeom prst="rect">
            <a:avLst/>
          </a:prstGeom>
          <a:noFill/>
        </p:spPr>
      </p:pic>
    </p:spTree>
    <p:extLst>
      <p:ext uri="{BB962C8B-B14F-4D97-AF65-F5344CB8AC3E}">
        <p14:creationId xmlns:p14="http://schemas.microsoft.com/office/powerpoint/2010/main" val="3711413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51520" y="2248347"/>
            <a:ext cx="8892481" cy="3877815"/>
          </a:xfrm>
        </p:spPr>
        <p:txBody>
          <a:bodyPr>
            <a:normAutofit fontScale="92500"/>
          </a:bodyPr>
          <a:lstStyle/>
          <a:p>
            <a:pPr marL="457200" indent="-457200">
              <a:buNone/>
            </a:pPr>
            <a:r>
              <a:rPr lang="en-GB" sz="4400" i="1" dirty="0" err="1" smtClean="0">
                <a:solidFill>
                  <a:schemeClr val="tx1"/>
                </a:solidFill>
              </a:rPr>
              <a:t>Primeiro</a:t>
            </a:r>
            <a:r>
              <a:rPr lang="en-GB" sz="4400" i="1" dirty="0" smtClean="0">
                <a:solidFill>
                  <a:schemeClr val="tx1"/>
                </a:solidFill>
              </a:rPr>
              <a:t> </a:t>
            </a:r>
            <a:r>
              <a:rPr lang="en-GB" sz="4400" i="1" dirty="0" err="1" smtClean="0">
                <a:solidFill>
                  <a:schemeClr val="tx1"/>
                </a:solidFill>
              </a:rPr>
              <a:t>movimento</a:t>
            </a:r>
            <a:r>
              <a:rPr lang="en-GB" sz="4400" i="1" dirty="0" smtClean="0">
                <a:solidFill>
                  <a:schemeClr val="tx1"/>
                </a:solidFill>
              </a:rPr>
              <a:t>:</a:t>
            </a:r>
          </a:p>
          <a:p>
            <a:pPr marL="457200" indent="-457200">
              <a:buNone/>
            </a:pPr>
            <a:endParaRPr lang="en-GB" sz="1800" dirty="0">
              <a:solidFill>
                <a:schemeClr val="tx1"/>
              </a:solidFill>
            </a:endParaRPr>
          </a:p>
          <a:p>
            <a:pPr marL="457200" indent="-457200">
              <a:buFont typeface="+mj-lt"/>
              <a:buAutoNum type="arabicPeriod"/>
            </a:pPr>
            <a:r>
              <a:rPr lang="pt-BR" sz="5400" b="1" dirty="0"/>
              <a:t>Encontre seu coração</a:t>
            </a:r>
          </a:p>
          <a:p>
            <a:pPr marL="457200" indent="-457200">
              <a:buFont typeface="+mj-lt"/>
              <a:buAutoNum type="arabicPeriod"/>
            </a:pPr>
            <a:r>
              <a:rPr lang="pt-BR" sz="5400" dirty="0"/>
              <a:t>Retorne ao seu coração</a:t>
            </a:r>
          </a:p>
          <a:p>
            <a:pPr marL="457200" indent="-457200">
              <a:buFont typeface="+mj-lt"/>
              <a:buAutoNum type="arabicPeriod"/>
            </a:pPr>
            <a:r>
              <a:rPr lang="pt-BR" sz="5400" dirty="0"/>
              <a:t>Ascende com o teu coração</a:t>
            </a:r>
            <a:endParaRPr lang="en-GB" sz="4000" dirty="0"/>
          </a:p>
          <a:p>
            <a:pPr marL="0" indent="0">
              <a:buNone/>
            </a:pPr>
            <a:endParaRPr lang="nl-BE" dirty="0"/>
          </a:p>
        </p:txBody>
      </p:sp>
      <p:sp>
        <p:nvSpPr>
          <p:cNvPr id="3" name="Titel 2"/>
          <p:cNvSpPr>
            <a:spLocks noGrp="1"/>
          </p:cNvSpPr>
          <p:nvPr>
            <p:ph type="title"/>
          </p:nvPr>
        </p:nvSpPr>
        <p:spPr>
          <a:xfrm>
            <a:off x="0" y="0"/>
            <a:ext cx="9144000" cy="1624406"/>
          </a:xfrm>
        </p:spPr>
        <p:txBody>
          <a:bodyPr/>
          <a:lstStyle/>
          <a:p>
            <a:r>
              <a:rPr lang="nl-BE" dirty="0" smtClean="0"/>
              <a:t>1. Encontre seu coração: </a:t>
            </a:r>
            <a:br>
              <a:rPr lang="nl-BE" dirty="0" smtClean="0"/>
            </a:br>
            <a:r>
              <a:rPr lang="nl-BE" dirty="0" smtClean="0"/>
              <a:t>sua câmara secreta</a:t>
            </a:r>
            <a:endParaRPr lang="nl-NL" dirty="0"/>
          </a:p>
        </p:txBody>
      </p:sp>
    </p:spTree>
    <p:extLst>
      <p:ext uri="{BB962C8B-B14F-4D97-AF65-F5344CB8AC3E}">
        <p14:creationId xmlns:p14="http://schemas.microsoft.com/office/powerpoint/2010/main" val="814284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3828" y="0"/>
            <a:ext cx="9157828" cy="1054100"/>
          </a:xfrm>
        </p:spPr>
        <p:txBody>
          <a:bodyPr/>
          <a:lstStyle/>
          <a:p>
            <a:r>
              <a:rPr lang="nl-BE" sz="4800" b="1" cap="small" dirty="0"/>
              <a:t>1</a:t>
            </a:r>
            <a:r>
              <a:rPr lang="nl-BE" sz="4800" b="1" cap="small" dirty="0" smtClean="0"/>
              <a:t>. Encontre seu coração</a:t>
            </a:r>
            <a:endParaRPr lang="nl-NL" sz="4800" b="1" cap="small" dirty="0"/>
          </a:p>
        </p:txBody>
      </p:sp>
      <p:sp>
        <p:nvSpPr>
          <p:cNvPr id="2" name="Content Placeholder 1"/>
          <p:cNvSpPr>
            <a:spLocks noGrp="1"/>
          </p:cNvSpPr>
          <p:nvPr>
            <p:ph sz="quarter" idx="4294967295"/>
          </p:nvPr>
        </p:nvSpPr>
        <p:spPr>
          <a:xfrm>
            <a:off x="4017150" y="1772816"/>
            <a:ext cx="5126850" cy="5085184"/>
          </a:xfrm>
        </p:spPr>
        <p:txBody>
          <a:bodyPr>
            <a:normAutofit/>
          </a:bodyPr>
          <a:lstStyle/>
          <a:p>
            <a:r>
              <a:rPr lang="nl-BE" sz="3600" dirty="0" smtClean="0"/>
              <a:t> Paixões Irracionais?</a:t>
            </a:r>
          </a:p>
          <a:p>
            <a:r>
              <a:rPr lang="nl-BE" sz="3600" dirty="0"/>
              <a:t> </a:t>
            </a:r>
            <a:r>
              <a:rPr lang="nl-BE" sz="3600" dirty="0" smtClean="0"/>
              <a:t>Centro Íntimo</a:t>
            </a:r>
          </a:p>
          <a:p>
            <a:r>
              <a:rPr lang="nl-BE" sz="3600" dirty="0" smtClean="0"/>
              <a:t> Concentração das potencialidades humanas </a:t>
            </a:r>
          </a:p>
          <a:p>
            <a:r>
              <a:rPr lang="nl-BE" sz="3600" dirty="0"/>
              <a:t> </a:t>
            </a:r>
            <a:r>
              <a:rPr lang="nl-BE" sz="3600" dirty="0" smtClean="0"/>
              <a:t>Sede da razão e das emoções</a:t>
            </a:r>
            <a:endParaRPr lang="nl-BE" sz="3600" dirty="0"/>
          </a:p>
          <a:p>
            <a:endParaRPr lang="nl-BE" dirty="0" smtClean="0"/>
          </a:p>
          <a:p>
            <a:endParaRPr lang="nl-BE" dirty="0"/>
          </a:p>
        </p:txBody>
      </p:sp>
      <p:pic>
        <p:nvPicPr>
          <p:cNvPr id="8" name="Content Placeholder 6" descr="St"/>
          <p:cNvPicPr>
            <a:picLocks noGrp="1" noChangeAspect="1" noChangeArrowheads="1"/>
          </p:cNvPicPr>
          <p:nvPr>
            <p:ph idx="4294967295"/>
          </p:nvPr>
        </p:nvPicPr>
        <p:blipFill>
          <a:blip r:embed="rId2" cstate="print"/>
          <a:srcRect/>
          <a:stretch>
            <a:fillRect/>
          </a:stretch>
        </p:blipFill>
        <p:spPr>
          <a:xfrm>
            <a:off x="0" y="1146822"/>
            <a:ext cx="3995936" cy="5025552"/>
          </a:xfrm>
          <a:prstGeom prst="rect">
            <a:avLst/>
          </a:prstGeom>
          <a:noFill/>
        </p:spPr>
      </p:pic>
      <p:sp>
        <p:nvSpPr>
          <p:cNvPr id="10" name="Rechthoek 4"/>
          <p:cNvSpPr/>
          <p:nvPr/>
        </p:nvSpPr>
        <p:spPr>
          <a:xfrm>
            <a:off x="0" y="6323111"/>
            <a:ext cx="3995936" cy="523220"/>
          </a:xfrm>
          <a:prstGeom prst="rect">
            <a:avLst/>
          </a:prstGeom>
        </p:spPr>
        <p:txBody>
          <a:bodyPr wrap="square">
            <a:spAutoFit/>
          </a:bodyPr>
          <a:lstStyle/>
          <a:p>
            <a:pPr lvl="0" algn="ctr" fontAlgn="base">
              <a:spcBef>
                <a:spcPct val="0"/>
              </a:spcBef>
              <a:spcAft>
                <a:spcPct val="0"/>
              </a:spcAft>
            </a:pPr>
            <a:r>
              <a:rPr lang="en-GB" sz="1400" cap="all" dirty="0" smtClean="0">
                <a:latin typeface="Times New Roman" pitchFamily="18" charset="0"/>
                <a:cs typeface="Times New Roman" pitchFamily="18" charset="0"/>
              </a:rPr>
              <a:t>Philippe de </a:t>
            </a:r>
            <a:r>
              <a:rPr lang="en-GB" sz="1400" cap="all" dirty="0" err="1" smtClean="0">
                <a:latin typeface="Times New Roman" pitchFamily="18" charset="0"/>
                <a:cs typeface="Times New Roman" pitchFamily="18" charset="0"/>
              </a:rPr>
              <a:t>Champaigne</a:t>
            </a:r>
            <a:r>
              <a:rPr lang="nl-NL" sz="1400" cap="all" dirty="0" smtClean="0">
                <a:latin typeface="Times New Roman" pitchFamily="18" charset="0"/>
                <a:cs typeface="Times New Roman" pitchFamily="18" charset="0"/>
              </a:rPr>
              <a:t> </a:t>
            </a:r>
            <a:r>
              <a:rPr lang="nl-NL" sz="1400" dirty="0" smtClean="0">
                <a:latin typeface="Times New Roman" pitchFamily="18" charset="0"/>
                <a:cs typeface="Times New Roman" pitchFamily="18" charset="0"/>
              </a:rPr>
              <a:t>(1645-1650)</a:t>
            </a:r>
            <a:r>
              <a:rPr lang="en-GB" sz="1400" dirty="0" smtClean="0">
                <a:latin typeface="Times New Roman" pitchFamily="18" charset="0"/>
                <a:cs typeface="Times New Roman" pitchFamily="18" charset="0"/>
              </a:rPr>
              <a:t> </a:t>
            </a:r>
          </a:p>
          <a:p>
            <a:pPr lvl="0" algn="ctr" fontAlgn="base">
              <a:spcBef>
                <a:spcPct val="0"/>
              </a:spcBef>
              <a:spcAft>
                <a:spcPct val="0"/>
              </a:spcAft>
            </a:pPr>
            <a:r>
              <a:rPr lang="en-GB" sz="1400" dirty="0" smtClean="0">
                <a:latin typeface="Times New Roman" pitchFamily="18" charset="0"/>
                <a:cs typeface="Times New Roman" pitchFamily="18" charset="0"/>
              </a:rPr>
              <a:t>Los Angeles County Museum of Art </a:t>
            </a:r>
            <a:endParaRPr lang="en-GB" sz="1400" dirty="0" smtClean="0">
              <a:solidFill>
                <a:srgbClr val="000000"/>
              </a:solidFill>
              <a:ea typeface="Calibri" pitchFamily="34" charset="0"/>
              <a:cs typeface="Times New Roman" pitchFamily="18" charset="0"/>
            </a:endParaRPr>
          </a:p>
        </p:txBody>
      </p:sp>
    </p:spTree>
    <p:extLst>
      <p:ext uri="{BB962C8B-B14F-4D97-AF65-F5344CB8AC3E}">
        <p14:creationId xmlns:p14="http://schemas.microsoft.com/office/powerpoint/2010/main" val="863953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706" y="0"/>
            <a:ext cx="9142294" cy="620688"/>
          </a:xfrm>
        </p:spPr>
        <p:txBody>
          <a:bodyPr/>
          <a:lstStyle/>
          <a:p>
            <a:r>
              <a:rPr lang="nl-BE" sz="4800" b="1" cap="small" dirty="0"/>
              <a:t>1</a:t>
            </a:r>
            <a:r>
              <a:rPr lang="nl-BE" sz="4800" b="1" cap="small" dirty="0" smtClean="0"/>
              <a:t>. Encontre seu coração</a:t>
            </a:r>
            <a:endParaRPr lang="nl-NL" sz="4800" b="1" cap="small" dirty="0"/>
          </a:p>
        </p:txBody>
      </p:sp>
      <p:pic>
        <p:nvPicPr>
          <p:cNvPr id="6" name="Picture 3" descr="Le Confessioni di sant'Agostino, opera di Alessandro Romano, Roma, Collezione Art'è"/>
          <p:cNvPicPr>
            <a:picLocks noGrp="1" noChangeAspect="1" noChangeArrowheads="1"/>
          </p:cNvPicPr>
          <p:nvPr>
            <p:ph sz="quarter" idx="4294967295"/>
          </p:nvPr>
        </p:nvPicPr>
        <p:blipFill>
          <a:blip r:embed="rId2" cstate="print"/>
          <a:stretch>
            <a:fillRect/>
          </a:stretch>
        </p:blipFill>
        <p:spPr bwMode="auto">
          <a:xfrm>
            <a:off x="0" y="1052736"/>
            <a:ext cx="3815225" cy="5109642"/>
          </a:xfrm>
          <a:prstGeom prst="rect">
            <a:avLst/>
          </a:prstGeom>
          <a:noFill/>
          <a:ln w="9525">
            <a:noFill/>
            <a:miter lim="800000"/>
            <a:headEnd/>
            <a:tailEnd/>
          </a:ln>
        </p:spPr>
      </p:pic>
      <p:sp>
        <p:nvSpPr>
          <p:cNvPr id="2" name="Content Placeholder 1"/>
          <p:cNvSpPr>
            <a:spLocks noGrp="1"/>
          </p:cNvSpPr>
          <p:nvPr>
            <p:ph sz="quarter" idx="4294967295"/>
          </p:nvPr>
        </p:nvSpPr>
        <p:spPr>
          <a:xfrm>
            <a:off x="3779912" y="692696"/>
            <a:ext cx="5364088" cy="6165304"/>
          </a:xfrm>
        </p:spPr>
        <p:txBody>
          <a:bodyPr>
            <a:normAutofit/>
          </a:bodyPr>
          <a:lstStyle/>
          <a:p>
            <a:pPr marL="0" indent="0">
              <a:buNone/>
            </a:pPr>
            <a:r>
              <a:rPr lang="nl-BE" sz="3600" b="1" dirty="0" smtClean="0">
                <a:solidFill>
                  <a:schemeClr val="accent4"/>
                </a:solidFill>
              </a:rPr>
              <a:t>1.1. Interioridade</a:t>
            </a:r>
            <a:endParaRPr lang="nl-BE" dirty="0" smtClean="0">
              <a:solidFill>
                <a:schemeClr val="accent4"/>
              </a:solidFill>
            </a:endParaRPr>
          </a:p>
          <a:p>
            <a:r>
              <a:rPr lang="nl-BE" sz="2800" dirty="0" smtClean="0"/>
              <a:t>Identidade:</a:t>
            </a:r>
            <a:endParaRPr lang="nl-BE" sz="2800" dirty="0"/>
          </a:p>
          <a:p>
            <a:pPr marL="0" indent="0" algn="ctr">
              <a:buNone/>
            </a:pPr>
            <a:r>
              <a:rPr lang="nl-BE" sz="2800" b="1" i="1" dirty="0" err="1"/>
              <a:t>Conf</a:t>
            </a:r>
            <a:r>
              <a:rPr lang="nl-BE" sz="2800" b="1" dirty="0"/>
              <a:t>. </a:t>
            </a:r>
            <a:r>
              <a:rPr lang="nl-BE" sz="2800" b="1" dirty="0" smtClean="0"/>
              <a:t>10,4: </a:t>
            </a:r>
          </a:p>
          <a:p>
            <a:pPr marL="0" indent="0" algn="ctr">
              <a:buNone/>
            </a:pPr>
            <a:r>
              <a:rPr lang="nl-BE" sz="2600" dirty="0" smtClean="0"/>
              <a:t>‘meu coração… </a:t>
            </a:r>
          </a:p>
          <a:p>
            <a:pPr marL="0" indent="0" algn="ctr">
              <a:buNone/>
            </a:pPr>
            <a:r>
              <a:rPr lang="pt-BR" sz="2600" dirty="0"/>
              <a:t>onde, de fato, sou </a:t>
            </a:r>
            <a:endParaRPr lang="pt-BR" sz="2600" dirty="0" smtClean="0"/>
          </a:p>
          <a:p>
            <a:pPr marL="0" indent="0" algn="ctr">
              <a:buNone/>
            </a:pPr>
            <a:r>
              <a:rPr lang="pt-BR" sz="2600" dirty="0" smtClean="0"/>
              <a:t>verdadeiramente </a:t>
            </a:r>
            <a:r>
              <a:rPr lang="pt-BR" sz="2600" dirty="0"/>
              <a:t>eu </a:t>
            </a:r>
            <a:r>
              <a:rPr lang="pt-BR" sz="2600" dirty="0" smtClean="0"/>
              <a:t>mesmo</a:t>
            </a:r>
            <a:r>
              <a:rPr lang="nl-BE" sz="2600" dirty="0" smtClean="0"/>
              <a:t>.’</a:t>
            </a:r>
          </a:p>
          <a:p>
            <a:pPr marL="0" indent="0">
              <a:buNone/>
            </a:pPr>
            <a:endParaRPr lang="nl-BE" sz="1200" dirty="0" smtClean="0"/>
          </a:p>
          <a:p>
            <a:r>
              <a:rPr lang="nl-BE" sz="2800" dirty="0" smtClean="0"/>
              <a:t> Em</a:t>
            </a:r>
            <a:r>
              <a:rPr lang="nl-BE" sz="2800" dirty="0"/>
              <a:t> </a:t>
            </a:r>
            <a:r>
              <a:rPr lang="nl-BE" sz="2800" dirty="0" smtClean="0"/>
              <a:t>nosso interior:</a:t>
            </a:r>
          </a:p>
          <a:p>
            <a:pPr lvl="1"/>
            <a:r>
              <a:rPr lang="nl-BE" sz="2600" dirty="0" smtClean="0"/>
              <a:t>Câmara Secreta, </a:t>
            </a:r>
          </a:p>
          <a:p>
            <a:pPr lvl="1"/>
            <a:r>
              <a:rPr lang="nl-BE" sz="2600" dirty="0" smtClean="0"/>
              <a:t>Morada Interior</a:t>
            </a:r>
          </a:p>
          <a:p>
            <a:pPr lvl="1"/>
            <a:r>
              <a:rPr lang="nl-BE" sz="2600" dirty="0" smtClean="0"/>
              <a:t>Espaço interior</a:t>
            </a:r>
          </a:p>
          <a:p>
            <a:pPr marL="0" indent="0">
              <a:buNone/>
            </a:pPr>
            <a:r>
              <a:rPr lang="nl-BE" sz="3600" b="1" dirty="0" smtClean="0">
                <a:solidFill>
                  <a:schemeClr val="accent4"/>
                </a:solidFill>
              </a:rPr>
              <a:t>1.2. Imagem de Deus</a:t>
            </a:r>
            <a:endParaRPr lang="nl-BE" sz="3600" dirty="0" smtClean="0">
              <a:solidFill>
                <a:schemeClr val="accent4"/>
              </a:solidFill>
            </a:endParaRPr>
          </a:p>
          <a:p>
            <a:pPr marL="0" indent="0">
              <a:buNone/>
            </a:pPr>
            <a:endParaRPr lang="nl-BE" dirty="0"/>
          </a:p>
        </p:txBody>
      </p:sp>
      <p:sp>
        <p:nvSpPr>
          <p:cNvPr id="8" name="Rechthoek 4"/>
          <p:cNvSpPr/>
          <p:nvPr/>
        </p:nvSpPr>
        <p:spPr>
          <a:xfrm>
            <a:off x="-35115" y="6312657"/>
            <a:ext cx="3887035" cy="523220"/>
          </a:xfrm>
          <a:prstGeom prst="rect">
            <a:avLst/>
          </a:prstGeom>
        </p:spPr>
        <p:txBody>
          <a:bodyPr wrap="square">
            <a:spAutoFit/>
          </a:bodyPr>
          <a:lstStyle/>
          <a:p>
            <a:pPr lvl="0" algn="ctr" fontAlgn="base">
              <a:spcBef>
                <a:spcPct val="0"/>
              </a:spcBef>
              <a:spcAft>
                <a:spcPct val="0"/>
              </a:spcAft>
            </a:pPr>
            <a:r>
              <a:rPr lang="it-IT" sz="1400" dirty="0" smtClean="0">
                <a:latin typeface="Times New Roman" pitchFamily="18" charset="0"/>
              </a:rPr>
              <a:t>ROMANO ALESSANDRO </a:t>
            </a:r>
          </a:p>
          <a:p>
            <a:pPr lvl="0" algn="ctr" fontAlgn="base">
              <a:spcBef>
                <a:spcPct val="0"/>
              </a:spcBef>
              <a:spcAft>
                <a:spcPct val="0"/>
              </a:spcAft>
            </a:pPr>
            <a:r>
              <a:rPr lang="nl-NL" sz="1400" dirty="0" err="1" smtClean="0">
                <a:latin typeface="Times New Roman" pitchFamily="18" charset="0"/>
              </a:rPr>
              <a:t>Book</a:t>
            </a:r>
            <a:r>
              <a:rPr lang="nl-NL" sz="1400" dirty="0" smtClean="0">
                <a:latin typeface="Times New Roman" pitchFamily="18" charset="0"/>
              </a:rPr>
              <a:t> cover </a:t>
            </a:r>
            <a:r>
              <a:rPr lang="nl-NL" sz="1400" i="1" dirty="0" err="1" smtClean="0">
                <a:latin typeface="Times New Roman" pitchFamily="18" charset="0"/>
              </a:rPr>
              <a:t>Confessiones</a:t>
            </a:r>
            <a:r>
              <a:rPr lang="nl-NL" sz="1400" i="1" dirty="0" smtClean="0">
                <a:latin typeface="Times New Roman" pitchFamily="18" charset="0"/>
              </a:rPr>
              <a:t> </a:t>
            </a:r>
            <a:r>
              <a:rPr lang="it-IT" sz="1400" dirty="0" smtClean="0">
                <a:latin typeface="Times New Roman" pitchFamily="18" charset="0"/>
              </a:rPr>
              <a:t>(Bologna: Art’è, 2003)</a:t>
            </a:r>
            <a:endParaRPr lang="it-IT" sz="1400" dirty="0">
              <a:latin typeface="Times New Roman" pitchFamily="18" charset="0"/>
            </a:endParaRPr>
          </a:p>
        </p:txBody>
      </p:sp>
    </p:spTree>
    <p:extLst>
      <p:ext uri="{BB962C8B-B14F-4D97-AF65-F5344CB8AC3E}">
        <p14:creationId xmlns:p14="http://schemas.microsoft.com/office/powerpoint/2010/main" val="876928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87" y="0"/>
            <a:ext cx="9144000" cy="6494085"/>
          </a:xfrm>
          <a:prstGeom prst="rect">
            <a:avLst/>
          </a:prstGeom>
        </p:spPr>
        <p:txBody>
          <a:bodyPr wrap="square">
            <a:spAutoFit/>
          </a:bodyPr>
          <a:lstStyle/>
          <a:p>
            <a:pPr algn="just"/>
            <a:r>
              <a:rPr lang="en-GB" sz="2700" b="1" i="1" dirty="0" smtClean="0"/>
              <a:t>Conf</a:t>
            </a:r>
            <a:r>
              <a:rPr lang="en-GB" sz="2700" b="1" dirty="0" smtClean="0"/>
              <a:t>. 7,16: </a:t>
            </a:r>
            <a:r>
              <a:rPr lang="pt-BR" sz="2700" dirty="0" smtClean="0"/>
              <a:t>Instigado </a:t>
            </a:r>
            <a:r>
              <a:rPr lang="pt-BR" sz="2700" dirty="0"/>
              <a:t>por esses escritos a </a:t>
            </a:r>
            <a:r>
              <a:rPr lang="pt-BR" sz="2700" b="1" dirty="0"/>
              <a:t>retornar a mim mesmo</a:t>
            </a:r>
            <a:r>
              <a:rPr lang="pt-BR" sz="2700" dirty="0"/>
              <a:t>, entrei no </a:t>
            </a:r>
            <a:r>
              <a:rPr lang="pt-BR" sz="2700" b="1" dirty="0"/>
              <a:t>íntimo do meu coração </a:t>
            </a:r>
            <a:r>
              <a:rPr lang="pt-BR" sz="2700" dirty="0"/>
              <a:t>sob tua guia, e o consegui, porque </a:t>
            </a:r>
            <a:r>
              <a:rPr lang="pt-BR" sz="2700" b="1" dirty="0"/>
              <a:t>tu te fizeste meu </a:t>
            </a:r>
            <a:r>
              <a:rPr lang="pt-BR" sz="2700" b="1" dirty="0" smtClean="0"/>
              <a:t>auxílio</a:t>
            </a:r>
            <a:r>
              <a:rPr lang="pt-BR" sz="2700" dirty="0" smtClean="0"/>
              <a:t>. </a:t>
            </a:r>
            <a:r>
              <a:rPr lang="pt-BR" sz="2700" dirty="0"/>
              <a:t>Entrei e, com os olhos da alma, acima destes meus olhos e </a:t>
            </a:r>
            <a:r>
              <a:rPr lang="pt-BR" sz="2700" b="1" dirty="0"/>
              <a:t>acima de minha própria inteligência, vi uma luz imutável</a:t>
            </a:r>
            <a:r>
              <a:rPr lang="pt-BR" sz="2700" dirty="0"/>
              <a:t>. Não era essa luz vulgar e evidente a todos com os olhos da carne, ou uma luz mais forte do mesmo gênero. Era como se brilhasse muito mais clara e tudo abrangesse com sua grandeza.</a:t>
            </a:r>
          </a:p>
          <a:p>
            <a:pPr algn="just"/>
            <a:endParaRPr lang="en-GB" sz="1100" dirty="0" smtClean="0"/>
          </a:p>
          <a:p>
            <a:pPr algn="just"/>
            <a:r>
              <a:rPr lang="en-GB" sz="2700" b="1" i="1" dirty="0"/>
              <a:t>Conf</a:t>
            </a:r>
            <a:r>
              <a:rPr lang="en-GB" sz="2700" b="1" dirty="0"/>
              <a:t>. </a:t>
            </a:r>
            <a:r>
              <a:rPr lang="en-GB" sz="2700" b="1" dirty="0" smtClean="0"/>
              <a:t>10,38: </a:t>
            </a:r>
            <a:r>
              <a:rPr lang="pt-BR" sz="2700" dirty="0" smtClean="0"/>
              <a:t>Tu </a:t>
            </a:r>
            <a:r>
              <a:rPr lang="pt-BR" sz="2700" dirty="0"/>
              <a:t>me </a:t>
            </a:r>
            <a:r>
              <a:rPr lang="pt-BR" sz="2700" b="1" dirty="0"/>
              <a:t>chamaste</a:t>
            </a:r>
            <a:r>
              <a:rPr lang="pt-BR" sz="2700" dirty="0"/>
              <a:t>, e teu </a:t>
            </a:r>
            <a:r>
              <a:rPr lang="pt-BR" sz="2700" b="1" dirty="0"/>
              <a:t>grito</a:t>
            </a:r>
            <a:r>
              <a:rPr lang="pt-BR" sz="2700" dirty="0"/>
              <a:t> rompeu a minha surdez. </a:t>
            </a:r>
            <a:r>
              <a:rPr lang="pt-BR" sz="2700" b="1" dirty="0"/>
              <a:t>Fulguraste</a:t>
            </a:r>
            <a:r>
              <a:rPr lang="pt-BR" sz="2700" dirty="0"/>
              <a:t> e </a:t>
            </a:r>
            <a:r>
              <a:rPr lang="pt-BR" sz="2700" b="1" dirty="0"/>
              <a:t>brilhaste</a:t>
            </a:r>
            <a:r>
              <a:rPr lang="pt-BR" sz="2700" dirty="0"/>
              <a:t> e tua luz afugentou a minha cegueira. Espargiste tua </a:t>
            </a:r>
            <a:r>
              <a:rPr lang="pt-BR" sz="2700" b="1" dirty="0"/>
              <a:t>fragrância</a:t>
            </a:r>
            <a:r>
              <a:rPr lang="pt-BR" sz="2700" dirty="0"/>
              <a:t> e, respirando-a, suspirei por ti. Eu te </a:t>
            </a:r>
            <a:r>
              <a:rPr lang="pt-BR" sz="2700" b="1" dirty="0"/>
              <a:t>saboreei</a:t>
            </a:r>
            <a:r>
              <a:rPr lang="pt-BR" sz="2700" dirty="0"/>
              <a:t>, e agora tenho fome e sede de ti. Tu me </a:t>
            </a:r>
            <a:r>
              <a:rPr lang="pt-BR" sz="2700" b="1" dirty="0"/>
              <a:t>tocaste</a:t>
            </a:r>
            <a:r>
              <a:rPr lang="pt-BR" sz="2700" dirty="0"/>
              <a:t>, e agora estou ardendo no desejo de tua </a:t>
            </a:r>
            <a:r>
              <a:rPr lang="pt-BR" sz="2700" b="1" dirty="0"/>
              <a:t>paz</a:t>
            </a:r>
            <a:r>
              <a:rPr lang="pt-BR" sz="2700" dirty="0" smtClean="0"/>
              <a:t>.</a:t>
            </a:r>
            <a:endParaRPr lang="pt-BR" sz="2700" dirty="0"/>
          </a:p>
        </p:txBody>
      </p:sp>
    </p:spTree>
    <p:extLst>
      <p:ext uri="{BB962C8B-B14F-4D97-AF65-F5344CB8AC3E}">
        <p14:creationId xmlns:p14="http://schemas.microsoft.com/office/powerpoint/2010/main" val="3980567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706" y="0"/>
            <a:ext cx="9142294" cy="620688"/>
          </a:xfrm>
        </p:spPr>
        <p:txBody>
          <a:bodyPr/>
          <a:lstStyle/>
          <a:p>
            <a:r>
              <a:rPr lang="nl-BE" sz="4800" b="1" cap="small" dirty="0"/>
              <a:t>1</a:t>
            </a:r>
            <a:r>
              <a:rPr lang="nl-BE" sz="4800" b="1" cap="small" dirty="0" smtClean="0"/>
              <a:t>. Encontre seu coração</a:t>
            </a:r>
            <a:endParaRPr lang="nl-NL" sz="4800" b="1" cap="small" dirty="0"/>
          </a:p>
        </p:txBody>
      </p:sp>
      <p:pic>
        <p:nvPicPr>
          <p:cNvPr id="6" name="Picture 3" descr="Le Confessioni di sant'Agostino, opera di Alessandro Romano, Roma, Collezione Art'è"/>
          <p:cNvPicPr>
            <a:picLocks noGrp="1" noChangeAspect="1" noChangeArrowheads="1"/>
          </p:cNvPicPr>
          <p:nvPr>
            <p:ph sz="quarter" idx="4294967295"/>
          </p:nvPr>
        </p:nvPicPr>
        <p:blipFill>
          <a:blip r:embed="rId2" cstate="print"/>
          <a:stretch>
            <a:fillRect/>
          </a:stretch>
        </p:blipFill>
        <p:spPr bwMode="auto">
          <a:xfrm>
            <a:off x="0" y="1052736"/>
            <a:ext cx="3815225" cy="5109642"/>
          </a:xfrm>
          <a:prstGeom prst="rect">
            <a:avLst/>
          </a:prstGeom>
          <a:noFill/>
          <a:ln w="9525">
            <a:noFill/>
            <a:miter lim="800000"/>
            <a:headEnd/>
            <a:tailEnd/>
          </a:ln>
        </p:spPr>
      </p:pic>
      <p:sp>
        <p:nvSpPr>
          <p:cNvPr id="2" name="Content Placeholder 1"/>
          <p:cNvSpPr>
            <a:spLocks noGrp="1"/>
          </p:cNvSpPr>
          <p:nvPr>
            <p:ph sz="quarter" idx="4294967295"/>
          </p:nvPr>
        </p:nvSpPr>
        <p:spPr>
          <a:xfrm>
            <a:off x="3779912" y="692696"/>
            <a:ext cx="5364088" cy="6165304"/>
          </a:xfrm>
        </p:spPr>
        <p:txBody>
          <a:bodyPr>
            <a:normAutofit fontScale="92500"/>
          </a:bodyPr>
          <a:lstStyle/>
          <a:p>
            <a:pPr marL="0" indent="0">
              <a:buNone/>
            </a:pPr>
            <a:r>
              <a:rPr lang="nl-BE" sz="3600" b="1" dirty="0" smtClean="0">
                <a:solidFill>
                  <a:schemeClr val="accent4"/>
                </a:solidFill>
              </a:rPr>
              <a:t>1.1. Interioridade</a:t>
            </a:r>
            <a:endParaRPr lang="nl-BE" dirty="0" smtClean="0">
              <a:solidFill>
                <a:schemeClr val="accent4"/>
              </a:solidFill>
            </a:endParaRPr>
          </a:p>
          <a:p>
            <a:pPr marL="0" indent="0">
              <a:buNone/>
            </a:pPr>
            <a:r>
              <a:rPr lang="nl-BE" sz="3600" b="1" dirty="0" smtClean="0">
                <a:solidFill>
                  <a:schemeClr val="accent4"/>
                </a:solidFill>
              </a:rPr>
              <a:t>1.2. Imagem de Deus</a:t>
            </a:r>
            <a:endParaRPr lang="nl-BE" sz="3600" dirty="0">
              <a:solidFill>
                <a:schemeClr val="accent4"/>
              </a:solidFill>
            </a:endParaRPr>
          </a:p>
          <a:p>
            <a:pPr algn="just"/>
            <a:r>
              <a:rPr lang="nl-BE" sz="2800" dirty="0" smtClean="0"/>
              <a:t> Redescoberta de:</a:t>
            </a:r>
          </a:p>
          <a:p>
            <a:pPr lvl="1" algn="just"/>
            <a:r>
              <a:rPr lang="nl-BE" sz="2600" dirty="0" smtClean="0"/>
              <a:t>Sendo criado</a:t>
            </a:r>
          </a:p>
          <a:p>
            <a:pPr lvl="1" algn="just"/>
            <a:r>
              <a:rPr lang="nl-BE" sz="2600" dirty="0" smtClean="0"/>
              <a:t>Criador</a:t>
            </a:r>
          </a:p>
          <a:p>
            <a:pPr marL="411480" lvl="1" indent="0" algn="just">
              <a:buNone/>
            </a:pPr>
            <a:endParaRPr lang="nl-BE" sz="1600" dirty="0" smtClean="0"/>
          </a:p>
          <a:p>
            <a:pPr marL="0" indent="0" algn="ctr">
              <a:buNone/>
            </a:pPr>
            <a:r>
              <a:rPr lang="nl-BE" sz="2800" b="1" i="1" dirty="0" smtClean="0"/>
              <a:t>En. Ps. </a:t>
            </a:r>
            <a:r>
              <a:rPr lang="nl-BE" sz="2800" b="1" dirty="0"/>
              <a:t>74,9</a:t>
            </a:r>
            <a:r>
              <a:rPr lang="nl-BE" sz="2800" b="1" dirty="0" smtClean="0"/>
              <a:t>: </a:t>
            </a:r>
          </a:p>
          <a:p>
            <a:pPr marL="0" indent="0" algn="ctr">
              <a:buNone/>
            </a:pPr>
            <a:r>
              <a:rPr lang="nl-BE" sz="2800" dirty="0" smtClean="0"/>
              <a:t>‘Mais intimamente presente a nós do que o nosso próprio coração.’</a:t>
            </a:r>
          </a:p>
          <a:p>
            <a:pPr marL="0" indent="0" algn="ctr">
              <a:buNone/>
            </a:pPr>
            <a:r>
              <a:rPr lang="nl-BE" sz="2800" b="1" i="1" dirty="0" err="1" smtClean="0"/>
              <a:t>Conf</a:t>
            </a:r>
            <a:r>
              <a:rPr lang="nl-BE" sz="2800" b="1" dirty="0" smtClean="0"/>
              <a:t>. 3,11: </a:t>
            </a:r>
          </a:p>
          <a:p>
            <a:pPr marL="0" indent="0" algn="ctr">
              <a:buNone/>
            </a:pPr>
            <a:r>
              <a:rPr lang="pt-BR" sz="2800" dirty="0" smtClean="0"/>
              <a:t>‘</a:t>
            </a:r>
            <a:r>
              <a:rPr lang="pt-BR" sz="2800" dirty="0"/>
              <a:t>Deus interior intimo meo, superior summo meo.’</a:t>
            </a:r>
            <a:endParaRPr lang="nl-BE" sz="2800" dirty="0"/>
          </a:p>
          <a:p>
            <a:pPr marL="0" indent="0" algn="just">
              <a:buNone/>
            </a:pPr>
            <a:r>
              <a:rPr lang="nl-BE" sz="2800" dirty="0" smtClean="0"/>
              <a:t>  	</a:t>
            </a:r>
            <a:endParaRPr lang="nl-BE" sz="2800" dirty="0"/>
          </a:p>
          <a:p>
            <a:endParaRPr lang="nl-BE" dirty="0"/>
          </a:p>
        </p:txBody>
      </p:sp>
      <p:sp>
        <p:nvSpPr>
          <p:cNvPr id="8" name="Rechthoek 4"/>
          <p:cNvSpPr/>
          <p:nvPr/>
        </p:nvSpPr>
        <p:spPr>
          <a:xfrm>
            <a:off x="-35115" y="6312657"/>
            <a:ext cx="3887035" cy="523220"/>
          </a:xfrm>
          <a:prstGeom prst="rect">
            <a:avLst/>
          </a:prstGeom>
        </p:spPr>
        <p:txBody>
          <a:bodyPr wrap="square">
            <a:spAutoFit/>
          </a:bodyPr>
          <a:lstStyle/>
          <a:p>
            <a:pPr lvl="0" algn="ctr" fontAlgn="base">
              <a:spcBef>
                <a:spcPct val="0"/>
              </a:spcBef>
              <a:spcAft>
                <a:spcPct val="0"/>
              </a:spcAft>
            </a:pPr>
            <a:r>
              <a:rPr lang="it-IT" sz="1400" dirty="0" smtClean="0">
                <a:latin typeface="Times New Roman" pitchFamily="18" charset="0"/>
              </a:rPr>
              <a:t>ROMANO ALESSANDRO </a:t>
            </a:r>
          </a:p>
          <a:p>
            <a:pPr lvl="0" algn="ctr" fontAlgn="base">
              <a:spcBef>
                <a:spcPct val="0"/>
              </a:spcBef>
              <a:spcAft>
                <a:spcPct val="0"/>
              </a:spcAft>
            </a:pPr>
            <a:r>
              <a:rPr lang="nl-NL" sz="1400" dirty="0" err="1" smtClean="0">
                <a:latin typeface="Times New Roman" pitchFamily="18" charset="0"/>
              </a:rPr>
              <a:t>Book</a:t>
            </a:r>
            <a:r>
              <a:rPr lang="nl-NL" sz="1400" dirty="0" smtClean="0">
                <a:latin typeface="Times New Roman" pitchFamily="18" charset="0"/>
              </a:rPr>
              <a:t> cover </a:t>
            </a:r>
            <a:r>
              <a:rPr lang="nl-NL" sz="1400" i="1" dirty="0" err="1" smtClean="0">
                <a:latin typeface="Times New Roman" pitchFamily="18" charset="0"/>
              </a:rPr>
              <a:t>Confessiones</a:t>
            </a:r>
            <a:r>
              <a:rPr lang="nl-NL" sz="1400" i="1" dirty="0" smtClean="0">
                <a:latin typeface="Times New Roman" pitchFamily="18" charset="0"/>
              </a:rPr>
              <a:t> </a:t>
            </a:r>
            <a:r>
              <a:rPr lang="it-IT" sz="1400" dirty="0" smtClean="0">
                <a:latin typeface="Times New Roman" pitchFamily="18" charset="0"/>
              </a:rPr>
              <a:t>(Bologna: Art’è, 2003)</a:t>
            </a:r>
            <a:endParaRPr lang="it-IT" sz="1400" dirty="0">
              <a:latin typeface="Times New Roman" pitchFamily="18" charset="0"/>
            </a:endParaRPr>
          </a:p>
        </p:txBody>
      </p:sp>
    </p:spTree>
    <p:extLst>
      <p:ext uri="{BB962C8B-B14F-4D97-AF65-F5344CB8AC3E}">
        <p14:creationId xmlns:p14="http://schemas.microsoft.com/office/powerpoint/2010/main" val="7298301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Hardcover</Template>
  <TotalTime>3168</TotalTime>
  <Words>2719</Words>
  <Application>Microsoft Office PowerPoint</Application>
  <PresentationFormat>Apresentação na tela (4:3)</PresentationFormat>
  <Paragraphs>378</Paragraphs>
  <Slides>42</Slides>
  <Notes>1</Notes>
  <HiddenSlides>0</HiddenSlides>
  <MMClips>0</MMClips>
  <ScaleCrop>false</ScaleCrop>
  <HeadingPairs>
    <vt:vector size="4" baseType="variant">
      <vt:variant>
        <vt:lpstr>Tema</vt:lpstr>
      </vt:variant>
      <vt:variant>
        <vt:i4>1</vt:i4>
      </vt:variant>
      <vt:variant>
        <vt:lpstr>Títulos de slides</vt:lpstr>
      </vt:variant>
      <vt:variant>
        <vt:i4>42</vt:i4>
      </vt:variant>
    </vt:vector>
  </HeadingPairs>
  <TitlesOfParts>
    <vt:vector size="43" baseType="lpstr">
      <vt:lpstr>Hardcover</vt:lpstr>
      <vt:lpstr>Dinâmica do coração: Resiliência e unidade da pessoa humana e da comunidade segundo Agostinho de Hipona </vt:lpstr>
      <vt:lpstr>Introdução: Agostinianos</vt:lpstr>
      <vt:lpstr>Coração Perfurado: Confessiones</vt:lpstr>
      <vt:lpstr>Doutrina do coração</vt:lpstr>
      <vt:lpstr>1. Encontre seu coração:  sua câmara secreta</vt:lpstr>
      <vt:lpstr>1. Encontre seu coração</vt:lpstr>
      <vt:lpstr>1. Encontre seu coração</vt:lpstr>
      <vt:lpstr>Apresentação do PowerPoint</vt:lpstr>
      <vt:lpstr>1. Encontre seu coração</vt:lpstr>
      <vt:lpstr>Apresentação do PowerPoint</vt:lpstr>
      <vt:lpstr>2. Redite ad Cor</vt:lpstr>
      <vt:lpstr>2. Retorne ao seu coração</vt:lpstr>
      <vt:lpstr>Apresentação do PowerPoint</vt:lpstr>
      <vt:lpstr>Apresentação do PowerPoint</vt:lpstr>
      <vt:lpstr>Confessiones 4,12</vt:lpstr>
      <vt:lpstr>Confessiones 6,1</vt:lpstr>
      <vt:lpstr>2. Retorne ao seu coração</vt:lpstr>
      <vt:lpstr>Sermo 311,13</vt:lpstr>
      <vt:lpstr>Sermo 96,2: Filho Pródigo</vt:lpstr>
      <vt:lpstr>2. Retorne ao seu coração</vt:lpstr>
      <vt:lpstr>Apresentação do PowerPoint</vt:lpstr>
      <vt:lpstr>2. Retorne ao seu coração</vt:lpstr>
      <vt:lpstr>Apresentação do PowerPoint</vt:lpstr>
      <vt:lpstr>Introspeçção de Agostinho enquanto escreve Confissões JEAN MARIETTE (1686) – tradução francesa de Confessiones</vt:lpstr>
      <vt:lpstr>3. Sursum Cor</vt:lpstr>
      <vt:lpstr>3. Ascende com seu coração</vt:lpstr>
      <vt:lpstr>Apresentação do PowerPoint</vt:lpstr>
      <vt:lpstr>3. Ascende com seu coração</vt:lpstr>
      <vt:lpstr>De ciuitate Dei 14,13</vt:lpstr>
      <vt:lpstr>3. Ascende com seu coração</vt:lpstr>
      <vt:lpstr>3. Ascende com seu coração</vt:lpstr>
      <vt:lpstr>Apresentação do PowerPoint</vt:lpstr>
      <vt:lpstr>Confessiones 13,10</vt:lpstr>
      <vt:lpstr>3. Ascende com seu coração</vt:lpstr>
      <vt:lpstr>Agostinho, Maria e Jesus</vt:lpstr>
      <vt:lpstr>4. Unidade do coração</vt:lpstr>
      <vt:lpstr>4. Unidade do coração</vt:lpstr>
      <vt:lpstr>5. Oração do coração</vt:lpstr>
      <vt:lpstr>5. Oração do coração</vt:lpstr>
      <vt:lpstr>Conclusão</vt:lpstr>
      <vt:lpstr>Muito obrigado! Perguntas?</vt:lpstr>
      <vt:lpstr>Muito Obrigado! Perguntas?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Anthony Dupont</dc:creator>
  <cp:lastModifiedBy>Davi Chang</cp:lastModifiedBy>
  <cp:revision>452</cp:revision>
  <cp:lastPrinted>2016-04-19T07:59:07Z</cp:lastPrinted>
  <dcterms:created xsi:type="dcterms:W3CDTF">2012-01-17T14:39:46Z</dcterms:created>
  <dcterms:modified xsi:type="dcterms:W3CDTF">2019-04-22T17:49:25Z</dcterms:modified>
</cp:coreProperties>
</file>